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68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6"/>
  </p:notesMasterIdLst>
  <p:sldIdLst>
    <p:sldId id="256" r:id="rId2"/>
    <p:sldId id="580" r:id="rId3"/>
    <p:sldId id="258" r:id="rId4"/>
    <p:sldId id="581" r:id="rId5"/>
    <p:sldId id="582" r:id="rId6"/>
    <p:sldId id="620" r:id="rId7"/>
    <p:sldId id="583" r:id="rId8"/>
    <p:sldId id="584" r:id="rId9"/>
    <p:sldId id="585" r:id="rId10"/>
    <p:sldId id="666" r:id="rId11"/>
    <p:sldId id="586" r:id="rId12"/>
    <p:sldId id="590" r:id="rId13"/>
    <p:sldId id="591" r:id="rId14"/>
    <p:sldId id="592" r:id="rId15"/>
    <p:sldId id="593" r:id="rId16"/>
    <p:sldId id="653" r:id="rId17"/>
    <p:sldId id="594" r:id="rId18"/>
    <p:sldId id="595" r:id="rId19"/>
    <p:sldId id="596" r:id="rId20"/>
    <p:sldId id="629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630" r:id="rId30"/>
    <p:sldId id="631" r:id="rId31"/>
    <p:sldId id="632" r:id="rId32"/>
    <p:sldId id="633" r:id="rId33"/>
    <p:sldId id="634" r:id="rId34"/>
    <p:sldId id="635" r:id="rId35"/>
    <p:sldId id="636" r:id="rId36"/>
    <p:sldId id="637" r:id="rId37"/>
    <p:sldId id="638" r:id="rId38"/>
    <p:sldId id="639" r:id="rId39"/>
    <p:sldId id="640" r:id="rId40"/>
    <p:sldId id="641" r:id="rId41"/>
    <p:sldId id="642" r:id="rId42"/>
    <p:sldId id="643" r:id="rId43"/>
    <p:sldId id="621" r:id="rId44"/>
    <p:sldId id="622" r:id="rId45"/>
    <p:sldId id="623" r:id="rId46"/>
    <p:sldId id="624" r:id="rId47"/>
    <p:sldId id="625" r:id="rId48"/>
    <p:sldId id="626" r:id="rId49"/>
    <p:sldId id="627" r:id="rId50"/>
    <p:sldId id="628" r:id="rId51"/>
    <p:sldId id="644" r:id="rId52"/>
    <p:sldId id="645" r:id="rId53"/>
    <p:sldId id="541" r:id="rId54"/>
    <p:sldId id="542" r:id="rId55"/>
    <p:sldId id="543" r:id="rId56"/>
    <p:sldId id="544" r:id="rId57"/>
    <p:sldId id="545" r:id="rId58"/>
    <p:sldId id="546" r:id="rId59"/>
    <p:sldId id="547" r:id="rId60"/>
    <p:sldId id="548" r:id="rId61"/>
    <p:sldId id="549" r:id="rId62"/>
    <p:sldId id="550" r:id="rId63"/>
    <p:sldId id="551" r:id="rId64"/>
    <p:sldId id="552" r:id="rId65"/>
    <p:sldId id="553" r:id="rId66"/>
    <p:sldId id="554" r:id="rId67"/>
    <p:sldId id="555" r:id="rId68"/>
    <p:sldId id="556" r:id="rId69"/>
    <p:sldId id="646" r:id="rId70"/>
    <p:sldId id="647" r:id="rId71"/>
    <p:sldId id="648" r:id="rId72"/>
    <p:sldId id="649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40" r:id="rId81"/>
    <p:sldId id="341" r:id="rId82"/>
    <p:sldId id="342" r:id="rId83"/>
    <p:sldId id="343" r:id="rId84"/>
    <p:sldId id="398" r:id="rId85"/>
    <p:sldId id="380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407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426" r:id="rId102"/>
    <p:sldId id="427" r:id="rId103"/>
    <p:sldId id="428" r:id="rId104"/>
    <p:sldId id="429" r:id="rId105"/>
    <p:sldId id="430" r:id="rId106"/>
    <p:sldId id="431" r:id="rId107"/>
    <p:sldId id="432" r:id="rId108"/>
    <p:sldId id="433" r:id="rId109"/>
    <p:sldId id="434" r:id="rId110"/>
    <p:sldId id="435" r:id="rId111"/>
    <p:sldId id="436" r:id="rId112"/>
    <p:sldId id="437" r:id="rId113"/>
    <p:sldId id="438" r:id="rId114"/>
    <p:sldId id="439" r:id="rId115"/>
    <p:sldId id="440" r:id="rId116"/>
    <p:sldId id="378" r:id="rId117"/>
    <p:sldId id="370" r:id="rId118"/>
    <p:sldId id="371" r:id="rId119"/>
    <p:sldId id="372" r:id="rId120"/>
    <p:sldId id="344" r:id="rId121"/>
    <p:sldId id="374" r:id="rId122"/>
    <p:sldId id="375" r:id="rId123"/>
    <p:sldId id="376" r:id="rId124"/>
    <p:sldId id="377" r:id="rId125"/>
    <p:sldId id="373" r:id="rId126"/>
    <p:sldId id="650" r:id="rId127"/>
    <p:sldId id="345" r:id="rId128"/>
    <p:sldId id="346" r:id="rId129"/>
    <p:sldId id="347" r:id="rId130"/>
    <p:sldId id="348" r:id="rId131"/>
    <p:sldId id="349" r:id="rId132"/>
    <p:sldId id="350" r:id="rId133"/>
    <p:sldId id="351" r:id="rId134"/>
    <p:sldId id="352" r:id="rId135"/>
    <p:sldId id="353" r:id="rId136"/>
    <p:sldId id="354" r:id="rId137"/>
    <p:sldId id="355" r:id="rId138"/>
    <p:sldId id="356" r:id="rId139"/>
    <p:sldId id="357" r:id="rId140"/>
    <p:sldId id="358" r:id="rId141"/>
    <p:sldId id="359" r:id="rId142"/>
    <p:sldId id="360" r:id="rId143"/>
    <p:sldId id="364" r:id="rId144"/>
    <p:sldId id="365" r:id="rId145"/>
    <p:sldId id="366" r:id="rId146"/>
    <p:sldId id="367" r:id="rId147"/>
    <p:sldId id="361" r:id="rId148"/>
    <p:sldId id="477" r:id="rId149"/>
    <p:sldId id="478" r:id="rId150"/>
    <p:sldId id="479" r:id="rId151"/>
    <p:sldId id="480" r:id="rId152"/>
    <p:sldId id="476" r:id="rId153"/>
    <p:sldId id="362" r:id="rId154"/>
    <p:sldId id="363" r:id="rId155"/>
    <p:sldId id="424" r:id="rId156"/>
    <p:sldId id="657" r:id="rId157"/>
    <p:sldId id="658" r:id="rId158"/>
    <p:sldId id="659" r:id="rId159"/>
    <p:sldId id="660" r:id="rId160"/>
    <p:sldId id="518" r:id="rId161"/>
    <p:sldId id="517" r:id="rId162"/>
    <p:sldId id="516" r:id="rId163"/>
    <p:sldId id="514" r:id="rId164"/>
    <p:sldId id="513" r:id="rId165"/>
    <p:sldId id="511" r:id="rId166"/>
    <p:sldId id="510" r:id="rId167"/>
    <p:sldId id="507" r:id="rId168"/>
    <p:sldId id="505" r:id="rId169"/>
    <p:sldId id="503" r:id="rId170"/>
    <p:sldId id="502" r:id="rId171"/>
    <p:sldId id="501" r:id="rId172"/>
    <p:sldId id="656" r:id="rId173"/>
    <p:sldId id="500" r:id="rId174"/>
    <p:sldId id="523" r:id="rId175"/>
    <p:sldId id="524" r:id="rId176"/>
    <p:sldId id="525" r:id="rId177"/>
    <p:sldId id="526" r:id="rId178"/>
    <p:sldId id="449" r:id="rId179"/>
    <p:sldId id="651" r:id="rId180"/>
    <p:sldId id="448" r:id="rId181"/>
    <p:sldId id="450" r:id="rId182"/>
    <p:sldId id="451" r:id="rId183"/>
    <p:sldId id="452" r:id="rId184"/>
    <p:sldId id="460" r:id="rId185"/>
    <p:sldId id="453" r:id="rId186"/>
    <p:sldId id="454" r:id="rId187"/>
    <p:sldId id="461" r:id="rId188"/>
    <p:sldId id="455" r:id="rId189"/>
    <p:sldId id="456" r:id="rId190"/>
    <p:sldId id="457" r:id="rId191"/>
    <p:sldId id="458" r:id="rId192"/>
    <p:sldId id="468" r:id="rId193"/>
    <p:sldId id="560" r:id="rId194"/>
    <p:sldId id="572" r:id="rId195"/>
    <p:sldId id="462" r:id="rId196"/>
    <p:sldId id="573" r:id="rId197"/>
    <p:sldId id="571" r:id="rId198"/>
    <p:sldId id="574" r:id="rId199"/>
    <p:sldId id="570" r:id="rId200"/>
    <p:sldId id="652" r:id="rId201"/>
    <p:sldId id="569" r:id="rId202"/>
    <p:sldId id="568" r:id="rId203"/>
    <p:sldId id="575" r:id="rId204"/>
    <p:sldId id="577" r:id="rId205"/>
    <p:sldId id="576" r:id="rId206"/>
    <p:sldId id="578" r:id="rId207"/>
    <p:sldId id="665" r:id="rId208"/>
    <p:sldId id="662" r:id="rId209"/>
    <p:sldId id="663" r:id="rId210"/>
    <p:sldId id="664" r:id="rId211"/>
    <p:sldId id="654" r:id="rId212"/>
    <p:sldId id="655" r:id="rId213"/>
    <p:sldId id="597" r:id="rId214"/>
    <p:sldId id="598" r:id="rId2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AD8"/>
    <a:srgbClr val="504F4A"/>
    <a:srgbClr val="7098F0"/>
    <a:srgbClr val="E7E7E6"/>
    <a:srgbClr val="CDDEE8"/>
    <a:srgbClr val="F2F2F2"/>
    <a:srgbClr val="FFFFFF"/>
    <a:srgbClr val="F4F1EC"/>
    <a:srgbClr val="7F7F7F"/>
    <a:srgbClr val="195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9" autoAdjust="0"/>
    <p:restoredTop sz="94660"/>
  </p:normalViewPr>
  <p:slideViewPr>
    <p:cSldViewPr showGuides="1">
      <p:cViewPr varScale="1">
        <p:scale>
          <a:sx n="152" d="100"/>
          <a:sy n="152" d="100"/>
        </p:scale>
        <p:origin x="68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5E044-37B7-46A3-9438-BA5FC4BF9708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02BF5-55EE-4C1A-B3A4-3FF825618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97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727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2451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9700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413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936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273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178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8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27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9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99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46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553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54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98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7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26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95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22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4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6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60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40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39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99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341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11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463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9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7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2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988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09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5068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521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788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316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2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7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67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8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90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69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8877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78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175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8736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013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87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811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635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79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5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492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462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39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675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513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23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055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87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614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698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949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924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60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159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1194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468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3895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05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322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613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02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2005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244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831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8766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113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39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368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16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34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911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278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925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118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628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51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886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060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804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47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211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8696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5658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1930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3070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7656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7896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352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4447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068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2BF5-55EE-4C1A-B3A4-3FF82561825E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5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3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9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01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8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7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0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4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9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5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16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0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AA782-38B3-4AB1-9EC0-329D37E252AF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3BB1F-E8E1-4BAE-A557-DA3799A04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6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1.jpeg"/><Relationship Id="rId4" Type="http://schemas.openxmlformats.org/officeDocument/2006/relationships/image" Target="../media/image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9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notesSlide" Target="../notesSlides/notesSlide10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bin/TensorFlow-Tutorials/tree/master/11%20-%20Inception" TargetMode="External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QQxVsIglI0Y" TargetMode="External"/><Relationship Id="rId4" Type="http://schemas.openxmlformats.org/officeDocument/2006/relationships/image" Target="../media/image319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5.xml"/><Relationship Id="rId13" Type="http://schemas.openxmlformats.org/officeDocument/2006/relationships/slide" Target="slide192.xml"/><Relationship Id="rId18" Type="http://schemas.openxmlformats.org/officeDocument/2006/relationships/slide" Target="slide213.xml"/><Relationship Id="rId3" Type="http://schemas.openxmlformats.org/officeDocument/2006/relationships/slide" Target="slide12.xml"/><Relationship Id="rId7" Type="http://schemas.openxmlformats.org/officeDocument/2006/relationships/slide" Target="slide73.xml"/><Relationship Id="rId12" Type="http://schemas.openxmlformats.org/officeDocument/2006/relationships/slide" Target="slide178.xml"/><Relationship Id="rId17" Type="http://schemas.openxmlformats.org/officeDocument/2006/relationships/slide" Target="slide211.xml"/><Relationship Id="rId2" Type="http://schemas.openxmlformats.org/officeDocument/2006/relationships/slide" Target="slide4.xml"/><Relationship Id="rId16" Type="http://schemas.openxmlformats.org/officeDocument/2006/relationships/slide" Target="slide2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155.xml"/><Relationship Id="rId5" Type="http://schemas.openxmlformats.org/officeDocument/2006/relationships/slide" Target="slide43.xml"/><Relationship Id="rId15" Type="http://schemas.openxmlformats.org/officeDocument/2006/relationships/slide" Target="slide203.xml"/><Relationship Id="rId10" Type="http://schemas.openxmlformats.org/officeDocument/2006/relationships/slide" Target="slide152.xml"/><Relationship Id="rId4" Type="http://schemas.openxmlformats.org/officeDocument/2006/relationships/slide" Target="slide20.xml"/><Relationship Id="rId9" Type="http://schemas.openxmlformats.org/officeDocument/2006/relationships/slide" Target="slide147.xml"/><Relationship Id="rId14" Type="http://schemas.openxmlformats.org/officeDocument/2006/relationships/slide" Target="slide20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ner.android.com/things/console/#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dcard.org/downloads/formatter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ena.io/etcher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03848" y="134322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잼스톤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3848" y="2594172"/>
            <a:ext cx="273630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201321345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HY헤드라인M" panose="02030600000101010101" pitchFamily="18" charset="-127"/>
              </a:rPr>
              <a:t>김지훈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04F4A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201321376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HY헤드라인M" panose="02030600000101010101" pitchFamily="18" charset="-127"/>
              </a:rPr>
              <a:t>조진기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04F4A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201421296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HY헤드라인M" panose="02030600000101010101" pitchFamily="18" charset="-127"/>
              </a:rPr>
              <a:t>김창모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04F4A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201421312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HY헤드라인M" panose="02030600000101010101" pitchFamily="18" charset="-127"/>
              </a:rPr>
              <a:t>이기복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04F4A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201421317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HY헤드라인M" panose="02030600000101010101" pitchFamily="18" charset="-127"/>
              </a:rPr>
              <a:t>이진우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203848" y="2571750"/>
            <a:ext cx="2736304" cy="0"/>
          </a:xfrm>
          <a:prstGeom prst="line">
            <a:avLst/>
          </a:prstGeom>
          <a:ln>
            <a:solidFill>
              <a:srgbClr val="504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0" y="3003798"/>
            <a:ext cx="3059832" cy="1368152"/>
          </a:xfrm>
          <a:prstGeom prst="line">
            <a:avLst/>
          </a:prstGeom>
          <a:ln>
            <a:solidFill>
              <a:srgbClr val="504F4A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6012160" y="-6783"/>
            <a:ext cx="3131840" cy="1426405"/>
          </a:xfrm>
          <a:prstGeom prst="line">
            <a:avLst/>
          </a:prstGeom>
          <a:ln>
            <a:solidFill>
              <a:srgbClr val="504F4A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276002" y="447316"/>
            <a:ext cx="4591996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76002" y="542941"/>
            <a:ext cx="4591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LG Smart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thinQ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&amp;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삼성 패밀리 허브 장점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4C27D2-2537-4791-8045-5AD38703D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746776"/>
              </p:ext>
            </p:extLst>
          </p:nvPr>
        </p:nvGraphicFramePr>
        <p:xfrm>
          <a:off x="827584" y="1707654"/>
          <a:ext cx="7488832" cy="230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966483053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63243471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200" b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LG Smart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200" b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thinQ</a:t>
                      </a:r>
                      <a:r>
                        <a:rPr lang="en-US" altLang="ko-KR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D9DAD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냉장고의 문이 열려 있는지 확인할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냉장고 안의 식재료들을 수납할 때 앱에 직접 식재료 이름과 유통기한을 입력할 수 있음</a:t>
                      </a:r>
                    </a:p>
                  </a:txBody>
                  <a:tcPr>
                    <a:solidFill>
                      <a:srgbClr val="D9D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805160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200" b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삼성 패밀리 허브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D9DAD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냉장고를 통해 레시피의 정보를 알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제휴 쇼핑몰과 냉장고의 연동을 통해 식재료를 바로 주문할 수 있음</a:t>
                      </a:r>
                    </a:p>
                  </a:txBody>
                  <a:tcPr>
                    <a:solidFill>
                      <a:srgbClr val="D9D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979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34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949609" y="332337"/>
            <a:ext cx="2092361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99792" y="38179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Create Table 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30929"/>
            <a:ext cx="4752528" cy="686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11" y="1717124"/>
            <a:ext cx="3196259" cy="1808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34" y="3525533"/>
            <a:ext cx="5068007" cy="1571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6293" y="116771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테이블 생성 명령어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04248" y="243666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테이블 생성 확인</a:t>
            </a:r>
          </a:p>
        </p:txBody>
      </p:sp>
      <p:cxnSp>
        <p:nvCxnSpPr>
          <p:cNvPr id="13" name="직선 연결선 12"/>
          <p:cNvCxnSpPr>
            <a:stCxn id="2" idx="3"/>
            <a:endCxn id="8" idx="1"/>
          </p:cNvCxnSpPr>
          <p:nvPr/>
        </p:nvCxnSpPr>
        <p:spPr>
          <a:xfrm flipV="1">
            <a:off x="4860032" y="1352384"/>
            <a:ext cx="466261" cy="21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1"/>
          </p:cNvCxnSpPr>
          <p:nvPr/>
        </p:nvCxnSpPr>
        <p:spPr>
          <a:xfrm flipH="1">
            <a:off x="6156176" y="2621328"/>
            <a:ext cx="648072" cy="22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7624" y="412678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테이블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구조 확인</a:t>
            </a:r>
          </a:p>
        </p:txBody>
      </p:sp>
      <p:cxnSp>
        <p:nvCxnSpPr>
          <p:cNvPr id="18" name="직선 화살표 연결선 17"/>
          <p:cNvCxnSpPr>
            <a:endCxn id="7" idx="1"/>
          </p:cNvCxnSpPr>
          <p:nvPr/>
        </p:nvCxnSpPr>
        <p:spPr>
          <a:xfrm>
            <a:off x="3131840" y="4311455"/>
            <a:ext cx="9565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5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23336" y="2067694"/>
            <a:ext cx="3097328" cy="71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9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3848" y="267494"/>
            <a:ext cx="259228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다운로드 및 설치 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131590"/>
            <a:ext cx="5705475" cy="34099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097901"/>
            <a:ext cx="31300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&gt; </a:t>
            </a:r>
            <a:r>
              <a:rPr lang="ko-KR" altLang="en-US" dirty="0"/>
              <a:t>본인 </a:t>
            </a:r>
            <a:r>
              <a:rPr lang="en-US" altLang="ko-KR" dirty="0"/>
              <a:t>pc </a:t>
            </a:r>
            <a:r>
              <a:rPr lang="ko-KR" altLang="en-US" dirty="0"/>
              <a:t>사양에 맞는 파일을 </a:t>
            </a:r>
            <a:r>
              <a:rPr lang="ko-KR" altLang="en-US" dirty="0" err="1"/>
              <a:t>내려받아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&gt; </a:t>
            </a:r>
            <a:r>
              <a:rPr lang="ko-KR" altLang="en-US" dirty="0"/>
              <a:t>설정은 그냥 </a:t>
            </a:r>
            <a:r>
              <a:rPr lang="en-US" altLang="ko-KR" dirty="0"/>
              <a:t>default</a:t>
            </a:r>
            <a:r>
              <a:rPr lang="ko-KR" altLang="en-US" dirty="0"/>
              <a:t>로 두고 </a:t>
            </a:r>
            <a:r>
              <a:rPr lang="en-US" altLang="ko-KR" dirty="0"/>
              <a:t>next</a:t>
            </a:r>
            <a:r>
              <a:rPr lang="ko-KR" altLang="en-US" dirty="0"/>
              <a:t>만 하면 됨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04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3848" y="267494"/>
            <a:ext cx="259228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가입 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8" y="1471092"/>
            <a:ext cx="6789487" cy="36724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65919" y="954407"/>
            <a:ext cx="5868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&gt; </a:t>
            </a:r>
            <a:r>
              <a:rPr lang="ko-KR" altLang="en-US" dirty="0"/>
              <a:t>아이디</a:t>
            </a:r>
            <a:r>
              <a:rPr lang="en-US" altLang="ko-KR" dirty="0"/>
              <a:t>, email, </a:t>
            </a:r>
            <a:r>
              <a:rPr lang="ko-KR" altLang="en-US" dirty="0"/>
              <a:t>비번을 </a:t>
            </a:r>
            <a:r>
              <a:rPr lang="ko-KR" altLang="en-US" dirty="0" err="1"/>
              <a:t>셋업</a:t>
            </a:r>
            <a:r>
              <a:rPr lang="ko-KR" altLang="en-US" dirty="0"/>
              <a:t> 하면 간단하게 가입완료</a:t>
            </a:r>
          </a:p>
        </p:txBody>
      </p:sp>
    </p:spTree>
    <p:extLst>
      <p:ext uri="{BB962C8B-B14F-4D97-AF65-F5344CB8AC3E}">
        <p14:creationId xmlns:p14="http://schemas.microsoft.com/office/powerpoint/2010/main" val="30118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3848" y="267494"/>
            <a:ext cx="259228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프로젝트 생성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43558"/>
            <a:ext cx="3363412" cy="42904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66" y="2313195"/>
            <a:ext cx="4520956" cy="282083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11960" y="143085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&gt; </a:t>
            </a:r>
            <a:r>
              <a:rPr lang="ko-KR" altLang="en-US" dirty="0"/>
              <a:t>생성을 하고 나면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연동을 위한 방법들이 나오지만 </a:t>
            </a:r>
            <a:r>
              <a:rPr lang="en-US" altLang="ko-KR" dirty="0"/>
              <a:t>android studio</a:t>
            </a:r>
            <a:r>
              <a:rPr lang="ko-KR" altLang="en-US" dirty="0"/>
              <a:t>를 통해 진행 하겠다</a:t>
            </a:r>
            <a:r>
              <a:rPr lang="en-US" altLang="ko-KR" dirty="0"/>
              <a:t>.</a:t>
            </a:r>
            <a:endParaRPr lang="ko-KR" altLang="en-US" dirty="0">
              <a:effectLst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136" y="7357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&gt; </a:t>
            </a:r>
            <a:r>
              <a:rPr lang="ko-KR" altLang="en-US" dirty="0"/>
              <a:t>로그인 후 </a:t>
            </a:r>
            <a:r>
              <a:rPr lang="en-US" altLang="ko-KR" dirty="0"/>
              <a:t>Start a project </a:t>
            </a:r>
            <a:r>
              <a:rPr lang="ko-KR" altLang="en-US" dirty="0"/>
              <a:t>를 클릭하면 간단하게 프로젝트를 등록할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73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339752" y="267494"/>
            <a:ext cx="417646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Studio </a:t>
            </a:r>
            <a:r>
              <a:rPr lang="ko-KR" altLang="en-US" dirty="0" err="1"/>
              <a:t>셋업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680080"/>
            <a:ext cx="6552728" cy="34692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6" y="746247"/>
            <a:ext cx="91440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&gt; </a:t>
            </a:r>
            <a:r>
              <a:rPr lang="en-US" altLang="ko-KR" dirty="0">
                <a:solidFill>
                  <a:srgbClr val="FF0000"/>
                </a:solidFill>
              </a:rPr>
              <a:t>[File] - [Settings] - [Version Control] - [</a:t>
            </a:r>
            <a:r>
              <a:rPr lang="en-US" altLang="ko-KR" dirty="0" err="1">
                <a:solidFill>
                  <a:srgbClr val="FF0000"/>
                </a:solidFill>
              </a:rPr>
              <a:t>Git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 - </a:t>
            </a:r>
            <a:r>
              <a:rPr lang="en-US" altLang="ko-KR" dirty="0" err="1"/>
              <a:t>git</a:t>
            </a:r>
            <a:r>
              <a:rPr lang="ko-KR" altLang="en-US" dirty="0"/>
              <a:t>이 정상적으로 설치 되었다면 </a:t>
            </a:r>
            <a:r>
              <a:rPr lang="en-US" altLang="ko-KR" dirty="0"/>
              <a:t>executable </a:t>
            </a:r>
            <a:r>
              <a:rPr lang="ko-KR" altLang="en-US" dirty="0"/>
              <a:t>경로가 정상적으로 나오고 </a:t>
            </a:r>
            <a:r>
              <a:rPr lang="en-US" altLang="ko-KR" dirty="0"/>
              <a:t>Test</a:t>
            </a:r>
            <a:r>
              <a:rPr lang="ko-KR" altLang="en-US" dirty="0"/>
              <a:t>를 눌러          확인 할 수 있다</a:t>
            </a:r>
            <a:r>
              <a:rPr lang="en-US" altLang="ko-KR" dirty="0"/>
              <a:t>.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163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339752" y="267494"/>
            <a:ext cx="417646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Studio </a:t>
            </a:r>
            <a:r>
              <a:rPr lang="ko-KR" altLang="en-US" dirty="0" err="1"/>
              <a:t>셋업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36512" y="843558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&gt; </a:t>
            </a:r>
            <a:r>
              <a:rPr lang="en-US" altLang="ko-KR" sz="1400" dirty="0">
                <a:solidFill>
                  <a:srgbClr val="FF0000"/>
                </a:solidFill>
              </a:rPr>
              <a:t>[File] - [Settings] - [Version Control] - [</a:t>
            </a:r>
            <a:r>
              <a:rPr lang="en-US" altLang="ko-KR" sz="1400" dirty="0" err="1">
                <a:solidFill>
                  <a:srgbClr val="FF0000"/>
                </a:solidFill>
              </a:rPr>
              <a:t>GitHub</a:t>
            </a:r>
            <a:r>
              <a:rPr lang="en-US" altLang="ko-KR" sz="1400" dirty="0">
                <a:solidFill>
                  <a:srgbClr val="FF0000"/>
                </a:solidFill>
              </a:rPr>
              <a:t>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 - </a:t>
            </a:r>
            <a:r>
              <a:rPr lang="en-US" altLang="ko-KR" sz="1400" dirty="0" err="1"/>
              <a:t>github</a:t>
            </a:r>
            <a:r>
              <a:rPr lang="en-US" altLang="ko-KR" sz="1400" dirty="0"/>
              <a:t> </a:t>
            </a:r>
            <a:r>
              <a:rPr lang="ko-KR" altLang="en-US" sz="1400" dirty="0"/>
              <a:t>로그인 아이디</a:t>
            </a:r>
            <a:r>
              <a:rPr lang="en-US" altLang="ko-KR" sz="1400" dirty="0"/>
              <a:t>/</a:t>
            </a:r>
            <a:r>
              <a:rPr lang="ko-KR" altLang="en-US" sz="1400" dirty="0"/>
              <a:t>비번을 넣고 </a:t>
            </a:r>
            <a:r>
              <a:rPr lang="en-US" altLang="ko-KR" sz="1400" dirty="0"/>
              <a:t>Test</a:t>
            </a:r>
            <a:r>
              <a:rPr lang="ko-KR" altLang="en-US" sz="1400" dirty="0"/>
              <a:t>하여 미리 </a:t>
            </a:r>
            <a:r>
              <a:rPr lang="ko-KR" altLang="en-US" sz="1400" dirty="0" err="1"/>
              <a:t>셋업한다</a:t>
            </a:r>
            <a:endParaRPr lang="ko-KR" alt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/>
              <a:t> </a:t>
            </a:r>
            <a:r>
              <a:rPr lang="en-US" altLang="ko-KR" sz="1400" dirty="0"/>
              <a:t>- OK </a:t>
            </a:r>
            <a:r>
              <a:rPr lang="ko-KR" altLang="en-US" sz="1400" dirty="0"/>
              <a:t>를 누르면 </a:t>
            </a:r>
            <a:r>
              <a:rPr lang="en-US" altLang="ko-KR" sz="1400" dirty="0"/>
              <a:t>Master password</a:t>
            </a:r>
            <a:r>
              <a:rPr lang="ko-KR" altLang="en-US" sz="1400" dirty="0"/>
              <a:t>를 넣도록 유도하며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이는 프로젝트인원들과 공유할   비번이다</a:t>
            </a:r>
            <a:r>
              <a:rPr lang="en-US" altLang="ko-KR" sz="1400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 - </a:t>
            </a:r>
            <a:r>
              <a:rPr lang="en-US" altLang="ko-KR" sz="1400" dirty="0" err="1"/>
              <a:t>github</a:t>
            </a:r>
            <a:r>
              <a:rPr lang="ko-KR" altLang="en-US" sz="1400" dirty="0"/>
              <a:t>는 미리 해도 되고 </a:t>
            </a:r>
            <a:r>
              <a:rPr lang="ko-KR" altLang="en-US" sz="1400" dirty="0" err="1"/>
              <a:t>안해도</a:t>
            </a:r>
            <a:r>
              <a:rPr lang="ko-KR" altLang="en-US" sz="1400" dirty="0"/>
              <a:t> 된다</a:t>
            </a:r>
            <a:r>
              <a:rPr lang="en-US" altLang="ko-KR" sz="1400" dirty="0"/>
              <a:t>. </a:t>
            </a:r>
            <a:r>
              <a:rPr lang="ko-KR" altLang="en-US" sz="1400" dirty="0"/>
              <a:t>어차피 나중에 입력을 유도</a:t>
            </a:r>
            <a:endParaRPr lang="ko-KR" altLang="en-US" sz="1400" dirty="0">
              <a:effectLst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09" y="1797665"/>
            <a:ext cx="5695950" cy="33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31840" y="267494"/>
            <a:ext cx="273630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Project </a:t>
            </a:r>
            <a:r>
              <a:rPr lang="ko-KR" altLang="en-US" dirty="0"/>
              <a:t>와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72008" y="843559"/>
            <a:ext cx="44999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&gt; </a:t>
            </a:r>
            <a:r>
              <a:rPr lang="ko-KR" altLang="en-US" sz="1600" dirty="0"/>
              <a:t>프로젝트 하나를 </a:t>
            </a:r>
            <a:r>
              <a:rPr lang="en-US" altLang="ko-KR" sz="1600" dirty="0"/>
              <a:t>open </a:t>
            </a:r>
            <a:r>
              <a:rPr lang="ko-KR" altLang="en-US" sz="1600" dirty="0"/>
              <a:t>한 뒤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FF0000"/>
                </a:solidFill>
              </a:rPr>
              <a:t>[VCS] - [Import into Version Control] - [Create </a:t>
            </a:r>
            <a:r>
              <a:rPr lang="en-US" altLang="ko-KR" sz="1600" dirty="0" err="1">
                <a:solidFill>
                  <a:srgbClr val="FF0000"/>
                </a:solidFill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</a:rPr>
              <a:t> Repository]</a:t>
            </a:r>
            <a:r>
              <a:rPr lang="en-US" altLang="ko-KR" sz="1600" dirty="0"/>
              <a:t> </a:t>
            </a:r>
            <a:r>
              <a:rPr lang="ko-KR" altLang="en-US" sz="1600" dirty="0"/>
              <a:t>클릭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- project directory</a:t>
            </a:r>
            <a:r>
              <a:rPr lang="ko-KR" altLang="en-US" sz="1600" dirty="0"/>
              <a:t>를 선택하여 </a:t>
            </a:r>
            <a:r>
              <a:rPr lang="en-US" altLang="ko-KR" sz="1600" dirty="0"/>
              <a:t>OK, </a:t>
            </a:r>
            <a:r>
              <a:rPr lang="ko-KR" altLang="en-US" sz="1600" dirty="0"/>
              <a:t>좌측 </a:t>
            </a:r>
            <a:r>
              <a:rPr lang="ko-KR" altLang="en-US" sz="1600" dirty="0" err="1"/>
              <a:t>네비게이션에</a:t>
            </a:r>
            <a:r>
              <a:rPr lang="ko-KR" altLang="en-US" sz="1600" dirty="0"/>
              <a:t> 파일들이 모두 붉은색으로 표시된다</a:t>
            </a:r>
            <a:endParaRPr lang="ko-KR" altLang="en-US" sz="1600" dirty="0"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27984" y="843559"/>
            <a:ext cx="48600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&gt; pc</a:t>
            </a:r>
            <a:r>
              <a:rPr lang="ko-KR" altLang="en-US" sz="1600" dirty="0"/>
              <a:t>에서 프로젝트 폴더로 이동하여 폴더에 </a:t>
            </a:r>
            <a:r>
              <a:rPr lang="ko-KR" altLang="en-US" sz="1600" dirty="0" err="1"/>
              <a:t>우클릭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</a:rPr>
              <a:t> Bash Here] </a:t>
            </a:r>
            <a:r>
              <a:rPr lang="ko-KR" altLang="en-US" sz="1600" dirty="0"/>
              <a:t>클릭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- 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remote add origin https://github.com/</a:t>
            </a:r>
            <a:r>
              <a:rPr lang="ko-KR" altLang="en-US" sz="1600" dirty="0"/>
              <a:t>아이디</a:t>
            </a:r>
            <a:r>
              <a:rPr lang="en-US" altLang="ko-KR" sz="1600" dirty="0"/>
              <a:t>/</a:t>
            </a:r>
            <a:r>
              <a:rPr lang="ko-KR" altLang="en-US" sz="1600" dirty="0" err="1"/>
              <a:t>프로젝트명</a:t>
            </a:r>
            <a:r>
              <a:rPr lang="en-US" altLang="ko-KR" sz="1600" dirty="0"/>
              <a:t>.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ko-KR" altLang="en-US" sz="1600" dirty="0"/>
              <a:t>입력 </a:t>
            </a:r>
            <a:r>
              <a:rPr lang="en-US" altLang="ko-KR" sz="1600" dirty="0"/>
              <a:t>(</a:t>
            </a:r>
            <a:r>
              <a:rPr lang="ko-KR" altLang="en-US" sz="1600" dirty="0"/>
              <a:t>이 작업으로 </a:t>
            </a:r>
            <a:r>
              <a:rPr lang="en-US" altLang="ko-KR" sz="1600" dirty="0"/>
              <a:t>pc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</a:t>
            </a:r>
            <a:r>
              <a:rPr lang="ko-KR" altLang="en-US" sz="1600" dirty="0"/>
              <a:t>연결</a:t>
            </a:r>
            <a:r>
              <a:rPr lang="en-US" altLang="ko-KR" sz="1600" dirty="0"/>
              <a:t>)</a:t>
            </a:r>
            <a:endParaRPr lang="en-US" altLang="ko-KR" sz="1600" dirty="0">
              <a:effectLst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5726"/>
            <a:ext cx="4420181" cy="2733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120627"/>
            <a:ext cx="3352800" cy="1819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939902"/>
            <a:ext cx="4716016" cy="12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31840" y="267494"/>
            <a:ext cx="273630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 파일 </a:t>
            </a:r>
            <a:r>
              <a:rPr lang="en-US" altLang="ko-KR" dirty="0"/>
              <a:t>Add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05105" y="1635646"/>
            <a:ext cx="48931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1600" dirty="0"/>
              <a:t>android studio</a:t>
            </a:r>
            <a:r>
              <a:rPr lang="ko-KR" altLang="en-US" sz="1600" dirty="0"/>
              <a:t>에서 </a:t>
            </a:r>
            <a:r>
              <a:rPr lang="en-US" altLang="ko-KR" sz="1600" dirty="0"/>
              <a:t>add</a:t>
            </a:r>
            <a:r>
              <a:rPr lang="ko-KR" altLang="en-US" sz="1600" dirty="0"/>
              <a:t>작업 진행</a:t>
            </a:r>
            <a:endParaRPr lang="en-US" altLang="ko-KR" sz="1600" dirty="0"/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 </a:t>
            </a:r>
            <a:r>
              <a:rPr lang="en-US" altLang="ko-KR" sz="1600" dirty="0"/>
              <a:t>- studio </a:t>
            </a:r>
            <a:r>
              <a:rPr lang="ko-KR" altLang="en-US" sz="1600" dirty="0"/>
              <a:t>상단에 프로젝트 폴더 경로가 그림으로 되어 있는 곳에서 마우스 우 클릭을 하여 </a:t>
            </a:r>
            <a:r>
              <a:rPr lang="en-US" altLang="ko-KR" sz="1600" dirty="0">
                <a:solidFill>
                  <a:srgbClr val="FF0000"/>
                </a:solidFill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</a:rPr>
              <a:t>] - [Add]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 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어쩌구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저쩌구</a:t>
            </a:r>
            <a:r>
              <a:rPr lang="ko-KR" altLang="en-US" sz="1600" dirty="0"/>
              <a:t> 묻는 말에 </a:t>
            </a:r>
            <a:r>
              <a:rPr lang="en-US" altLang="ko-KR" sz="1600" dirty="0"/>
              <a:t>OK </a:t>
            </a:r>
            <a:r>
              <a:rPr lang="ko-KR" altLang="en-US" sz="1600" dirty="0"/>
              <a:t>하면 붉은색의 소스가 초록색으로 변경된다</a:t>
            </a:r>
            <a:r>
              <a:rPr lang="en-US" altLang="ko-KR" sz="1600" dirty="0"/>
              <a:t>. (</a:t>
            </a:r>
            <a:r>
              <a:rPr lang="ko-KR" altLang="en-US" sz="1600" dirty="0"/>
              <a:t>로컬 </a:t>
            </a:r>
            <a:r>
              <a:rPr lang="en-US" altLang="ko-KR" sz="1600" dirty="0"/>
              <a:t>repo</a:t>
            </a:r>
            <a:r>
              <a:rPr lang="ko-KR" altLang="en-US" sz="1600" dirty="0"/>
              <a:t>에 소스를 </a:t>
            </a:r>
            <a:r>
              <a:rPr lang="en-US" altLang="ko-KR" sz="1600" dirty="0"/>
              <a:t>add</a:t>
            </a:r>
            <a:r>
              <a:rPr lang="ko-KR" altLang="en-US" sz="1600" dirty="0"/>
              <a:t>한 상태</a:t>
            </a:r>
            <a:r>
              <a:rPr lang="en-US" altLang="ko-KR" sz="1600" dirty="0"/>
              <a:t>)</a:t>
            </a:r>
            <a:endParaRPr lang="en-US" altLang="ko-KR" sz="1600" dirty="0">
              <a:effectLst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987574"/>
            <a:ext cx="4291834" cy="40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31840" y="267494"/>
            <a:ext cx="273630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Commit &amp; Push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3528" y="771550"/>
            <a:ext cx="8938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&gt; </a:t>
            </a:r>
            <a:r>
              <a:rPr lang="en-US" altLang="ko-KR" sz="1600" dirty="0">
                <a:solidFill>
                  <a:srgbClr val="FF0000"/>
                </a:solidFill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</a:rPr>
              <a:t>] - [Commit Directory]</a:t>
            </a:r>
            <a:r>
              <a:rPr lang="ko-KR" altLang="en-US" sz="1600" dirty="0"/>
              <a:t>를 클릭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    </a:t>
            </a:r>
            <a:r>
              <a:rPr lang="en-US" altLang="ko-KR" sz="1600" dirty="0"/>
              <a:t>- </a:t>
            </a:r>
            <a:r>
              <a:rPr lang="ko-KR" altLang="en-US" sz="1600" dirty="0"/>
              <a:t>적절한 </a:t>
            </a:r>
            <a:r>
              <a:rPr lang="en-US" altLang="ko-KR" sz="1600" dirty="0"/>
              <a:t>commit message</a:t>
            </a:r>
            <a:r>
              <a:rPr lang="ko-KR" altLang="en-US" sz="1600" dirty="0"/>
              <a:t>를 등록한 후 </a:t>
            </a:r>
            <a:r>
              <a:rPr lang="en-US" altLang="ko-KR" sz="1600" dirty="0"/>
              <a:t>[Commit] </a:t>
            </a:r>
            <a:r>
              <a:rPr lang="ko-KR" altLang="en-US" sz="1600" dirty="0"/>
              <a:t>버튼 하위의 </a:t>
            </a:r>
            <a:r>
              <a:rPr lang="en-US" altLang="ko-KR" sz="1600" dirty="0"/>
              <a:t>[Commit and Push] </a:t>
            </a:r>
            <a:r>
              <a:rPr lang="ko-KR" altLang="en-US" sz="1600" dirty="0"/>
              <a:t>클릭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/>
              <a:t>    </a:t>
            </a:r>
            <a:r>
              <a:rPr lang="en-US" altLang="ko-KR" sz="1600" dirty="0"/>
              <a:t>- warning </a:t>
            </a:r>
            <a:r>
              <a:rPr lang="ko-KR" altLang="en-US" sz="1600" dirty="0"/>
              <a:t>이 있지만 그냥 </a:t>
            </a:r>
            <a:r>
              <a:rPr lang="en-US" altLang="ko-KR" sz="1600" dirty="0"/>
              <a:t>commit</a:t>
            </a:r>
            <a:r>
              <a:rPr lang="ko-KR" altLang="en-US" sz="1600" dirty="0"/>
              <a:t>을 진행</a:t>
            </a:r>
            <a:endParaRPr lang="ko-KR" altLang="en-US" sz="1600" dirty="0">
              <a:effectLst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950"/>
            <a:ext cx="4427984" cy="35847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544950"/>
            <a:ext cx="4716016" cy="36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대각선 방향의 모서리가 잘린 사각형 1"/>
          <p:cNvSpPr/>
          <p:nvPr/>
        </p:nvSpPr>
        <p:spPr>
          <a:xfrm>
            <a:off x="527344" y="910820"/>
            <a:ext cx="8208912" cy="3965185"/>
          </a:xfrm>
          <a:prstGeom prst="snip2DiagRect">
            <a:avLst/>
          </a:prstGeom>
          <a:solidFill>
            <a:srgbClr val="F2F2F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38763-0A5D-420F-8FC8-D2245FD1C388}"/>
              </a:ext>
            </a:extLst>
          </p:cNvPr>
          <p:cNvSpPr txBox="1"/>
          <p:nvPr/>
        </p:nvSpPr>
        <p:spPr>
          <a:xfrm>
            <a:off x="561225" y="1549947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유사 제품이 실패한 이유 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고객들이 원하는 기능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온도조절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레시피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내용물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을 포함하고 있지만 냉장고에 불필요한 기능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쥬니어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네이버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,TV)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들을 가지고있다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남은 식재료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유통기한에 대한 반복적인 </a:t>
            </a:r>
            <a:r>
              <a:rPr lang="ko-KR" altLang="en-US" sz="14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알람을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고객들에게 정신적인 압박을 줌으로써 고객들이 반감을 가지게 돼서 유사 제품이 실패했다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대각선 방향의 모서리가 잘린 사각형 2"/>
          <p:cNvSpPr/>
          <p:nvPr/>
        </p:nvSpPr>
        <p:spPr>
          <a:xfrm>
            <a:off x="490363" y="916340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363" y="916340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993677"/>
            <a:ext cx="4320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 2 :: 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유사제품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363" y="267494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냉장고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1225" y="315634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유사 제품과 차이점 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삼성 패밀리 허브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14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LGthinQ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냉장고의 장점만을 가져온다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즉 삼성 패밀리 허브에 있는 기능을 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노래 재생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제외하고 오직 냉장고의 식재료를 확인할 수 있고 </a:t>
            </a:r>
            <a:r>
              <a:rPr lang="en-US" altLang="ko-KR" sz="14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LGthinQ</a:t>
            </a:r>
            <a:r>
              <a:rPr lang="ko-KR" altLang="en-US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사용하는 앱에 직접 입력하는 방식을 자동 입력방식으로 전환하고 만에 하나 식재료가 인식되지 못할 경우 앱에 직접 입력하는 방식을 사용한다</a:t>
            </a: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84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31840" y="267494"/>
            <a:ext cx="273630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Commit &amp; Push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31840" y="897948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목록 확인 후 </a:t>
            </a:r>
            <a:r>
              <a:rPr lang="en-US" altLang="ko-KR" dirty="0"/>
              <a:t>push </a:t>
            </a:r>
            <a:r>
              <a:rPr lang="ko-KR" altLang="en-US" dirty="0"/>
              <a:t>진행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47614"/>
            <a:ext cx="5724525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31840" y="267494"/>
            <a:ext cx="273630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사이트에서 확인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4988" y="843558"/>
            <a:ext cx="6930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&gt; code </a:t>
            </a:r>
            <a:r>
              <a:rPr lang="ko-KR" altLang="en-US" dirty="0"/>
              <a:t>탭을 한번 더 클릭해보면 </a:t>
            </a:r>
            <a:r>
              <a:rPr lang="en-US" altLang="ko-KR" dirty="0"/>
              <a:t>push</a:t>
            </a:r>
            <a:r>
              <a:rPr lang="ko-KR" altLang="en-US" dirty="0"/>
              <a:t>된 소스를 확인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54" y="1419622"/>
            <a:ext cx="570547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31840" y="267494"/>
            <a:ext cx="273630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 수정 또는 추가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0" y="1059582"/>
            <a:ext cx="51469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&gt; </a:t>
            </a:r>
            <a:r>
              <a:rPr lang="ko-KR" altLang="en-US" sz="1600" dirty="0"/>
              <a:t>붉은색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에 추가 되지 않은 신규 파일 </a:t>
            </a:r>
            <a:r>
              <a:rPr lang="en-US" altLang="ko-KR" sz="1600" dirty="0"/>
              <a:t>(Add </a:t>
            </a:r>
            <a:r>
              <a:rPr lang="ko-KR" altLang="en-US" sz="1600" dirty="0"/>
              <a:t>대상</a:t>
            </a:r>
            <a:r>
              <a:rPr lang="en-US" altLang="ko-KR" sz="16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&gt; </a:t>
            </a:r>
            <a:r>
              <a:rPr lang="ko-KR" altLang="en-US" sz="1600" dirty="0"/>
              <a:t>초록색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에 </a:t>
            </a:r>
            <a:r>
              <a:rPr lang="en-US" altLang="ko-KR" sz="1600" dirty="0"/>
              <a:t>Add</a:t>
            </a:r>
            <a:r>
              <a:rPr lang="ko-KR" altLang="en-US" sz="1600" dirty="0"/>
              <a:t>된 파일 </a:t>
            </a:r>
            <a:r>
              <a:rPr lang="en-US" altLang="ko-KR" sz="1600" dirty="0"/>
              <a:t>(Commit &amp; Push </a:t>
            </a:r>
            <a:r>
              <a:rPr lang="ko-KR" altLang="en-US" sz="1600" dirty="0"/>
              <a:t>대상</a:t>
            </a:r>
            <a:r>
              <a:rPr lang="en-US" altLang="ko-KR" sz="16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&gt; </a:t>
            </a:r>
            <a:r>
              <a:rPr lang="ko-KR" altLang="en-US" sz="1600" dirty="0"/>
              <a:t>파란색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에 추가 된 후 수정이 발생한 파일                                                  </a:t>
            </a:r>
            <a:r>
              <a:rPr lang="en-US" altLang="ko-KR" sz="1600" dirty="0"/>
              <a:t>(Commit &amp; Push </a:t>
            </a:r>
            <a:r>
              <a:rPr lang="ko-KR" altLang="en-US" sz="1600" dirty="0"/>
              <a:t>대상</a:t>
            </a:r>
            <a:r>
              <a:rPr lang="en-US" altLang="ko-KR" sz="1600" dirty="0"/>
              <a:t>)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  &gt; </a:t>
            </a:r>
            <a:r>
              <a:rPr lang="ko-KR" altLang="en-US" sz="1600" dirty="0"/>
              <a:t>아래는 순서대로 </a:t>
            </a:r>
            <a:r>
              <a:rPr lang="en-US" altLang="ko-KR" sz="1600" dirty="0"/>
              <a:t>[</a:t>
            </a:r>
            <a:r>
              <a:rPr lang="ko-KR" altLang="en-US" sz="1600" dirty="0"/>
              <a:t>정상파일</a:t>
            </a:r>
            <a:r>
              <a:rPr lang="en-US" altLang="ko-KR" sz="1600" dirty="0"/>
              <a:t>] [</a:t>
            </a:r>
            <a:r>
              <a:rPr lang="ko-KR" altLang="en-US" sz="1600" dirty="0"/>
              <a:t>신규</a:t>
            </a:r>
            <a:r>
              <a:rPr lang="en-US" altLang="ko-KR" sz="1600" dirty="0"/>
              <a:t>] [</a:t>
            </a:r>
            <a:r>
              <a:rPr lang="ko-KR" altLang="en-US" sz="1600" dirty="0"/>
              <a:t>신규</a:t>
            </a:r>
            <a:r>
              <a:rPr lang="en-US" altLang="ko-KR" sz="1600" dirty="0"/>
              <a:t>+Add] [</a:t>
            </a:r>
            <a:r>
              <a:rPr lang="ko-KR" altLang="en-US" sz="1600" dirty="0"/>
              <a:t>수정발생</a:t>
            </a:r>
            <a:r>
              <a:rPr lang="en-US" altLang="ko-KR" sz="1600" dirty="0"/>
              <a:t>] </a:t>
            </a:r>
            <a:r>
              <a:rPr lang="ko-KR" altLang="en-US" sz="1600" dirty="0"/>
              <a:t>파일이다</a:t>
            </a:r>
            <a:r>
              <a:rPr lang="en-US" altLang="ko-KR" sz="1600" dirty="0"/>
              <a:t>.</a:t>
            </a:r>
            <a:endParaRPr lang="en-US" altLang="ko-KR" sz="1600" dirty="0">
              <a:effectLst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131590"/>
            <a:ext cx="3807320" cy="33123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3723878"/>
            <a:ext cx="420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Add -&gt; Commit -&gt; Push </a:t>
            </a:r>
            <a:r>
              <a:rPr lang="ko-KR" altLang="en-US" b="1" dirty="0">
                <a:solidFill>
                  <a:srgbClr val="FF0000"/>
                </a:solidFill>
              </a:rPr>
              <a:t>순서로 진행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42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31840" y="267494"/>
            <a:ext cx="273630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 복사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1740" y="1052422"/>
            <a:ext cx="82565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&gt;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</a:t>
            </a:r>
            <a:r>
              <a:rPr lang="ko-KR" altLang="en-US" sz="1600" dirty="0"/>
              <a:t>프로젝트화면에서 </a:t>
            </a:r>
            <a:r>
              <a:rPr lang="en-US" altLang="ko-KR" sz="1600" dirty="0">
                <a:solidFill>
                  <a:srgbClr val="FF0000"/>
                </a:solidFill>
              </a:rPr>
              <a:t>[Clone or download]</a:t>
            </a:r>
            <a:r>
              <a:rPr lang="en-US" altLang="ko-KR" sz="1600" dirty="0"/>
              <a:t> </a:t>
            </a:r>
            <a:r>
              <a:rPr lang="ko-KR" altLang="en-US" sz="1600" dirty="0"/>
              <a:t>를 누르면 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ko-KR" altLang="en-US" sz="1600" dirty="0"/>
              <a:t>주소를 복사할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38" y="1707654"/>
            <a:ext cx="5408907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31840" y="267494"/>
            <a:ext cx="273630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Studio </a:t>
            </a:r>
            <a:r>
              <a:rPr lang="ko-KR" altLang="en-US" dirty="0"/>
              <a:t>연결 </a:t>
            </a:r>
            <a:r>
              <a:rPr lang="en-US" altLang="ko-KR" dirty="0"/>
              <a:t>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4016" y="994961"/>
            <a:ext cx="4355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dirty="0">
                <a:solidFill>
                  <a:srgbClr val="FF0000"/>
                </a:solidFill>
              </a:rPr>
              <a:t>[VCS] -&gt;[Checkout from Version  Control] -&gt; [</a:t>
            </a:r>
            <a:r>
              <a:rPr lang="en-US" altLang="ko-KR" dirty="0" err="1">
                <a:solidFill>
                  <a:srgbClr val="FF0000"/>
                </a:solidFill>
              </a:rPr>
              <a:t>Git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클릭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94964" y="9949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dirty="0" err="1">
                <a:solidFill>
                  <a:srgbClr val="FF0000"/>
                </a:solidFill>
              </a:rPr>
              <a:t>Git</a:t>
            </a:r>
            <a:r>
              <a:rPr lang="en-US" altLang="ko-KR" dirty="0">
                <a:solidFill>
                  <a:srgbClr val="FF0000"/>
                </a:solidFill>
              </a:rPr>
              <a:t> URL / Parent Directory / Directory Name </a:t>
            </a:r>
            <a:r>
              <a:rPr lang="ko-KR" altLang="en-US" dirty="0"/>
              <a:t>입력 후 </a:t>
            </a:r>
            <a:r>
              <a:rPr lang="en-US" altLang="ko-KR" dirty="0"/>
              <a:t>[Clone]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9662"/>
            <a:ext cx="3816424" cy="32471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064799"/>
            <a:ext cx="451603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131840" y="267494"/>
            <a:ext cx="273630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Studio </a:t>
            </a:r>
            <a:r>
              <a:rPr lang="ko-KR" altLang="en-US" dirty="0"/>
              <a:t>연결 </a:t>
            </a:r>
            <a:r>
              <a:rPr lang="en-US" altLang="ko-KR" dirty="0"/>
              <a:t>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96" y="1851670"/>
            <a:ext cx="49855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600" dirty="0"/>
              <a:t>모든 프로젝트 </a:t>
            </a:r>
            <a:r>
              <a:rPr lang="en-US" altLang="ko-KR" sz="1600" dirty="0"/>
              <a:t>Close </a:t>
            </a:r>
            <a:r>
              <a:rPr lang="ko-KR" altLang="en-US" sz="1600" dirty="0"/>
              <a:t>후</a:t>
            </a:r>
            <a:r>
              <a:rPr lang="en-US" altLang="ko-KR" sz="1600" dirty="0"/>
              <a:t>, Welcome </a:t>
            </a:r>
            <a:r>
              <a:rPr lang="ko-KR" altLang="en-US" sz="1600" dirty="0"/>
              <a:t>화면에서 </a:t>
            </a:r>
            <a:r>
              <a:rPr lang="en-US" altLang="ko-KR" sz="1600" dirty="0">
                <a:solidFill>
                  <a:srgbClr val="FF0000"/>
                </a:solidFill>
              </a:rPr>
              <a:t>[Check out project from Version Control] -&gt; [</a:t>
            </a:r>
            <a:r>
              <a:rPr lang="en-US" altLang="ko-KR" sz="1600" dirty="0" err="1">
                <a:solidFill>
                  <a:srgbClr val="FF0000"/>
                </a:solidFill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</a:rPr>
              <a:t>] </a:t>
            </a:r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ko-KR" altLang="en-US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&gt; </a:t>
            </a:r>
            <a:r>
              <a:rPr lang="en-US" altLang="ko-KR" sz="1600" dirty="0" err="1">
                <a:solidFill>
                  <a:srgbClr val="FF0000"/>
                </a:solidFill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</a:rPr>
              <a:t> URL / Parent Directory / Directory Name </a:t>
            </a:r>
            <a:r>
              <a:rPr lang="ko-KR" altLang="en-US" sz="1600" dirty="0"/>
              <a:t>입력 후 </a:t>
            </a:r>
            <a:r>
              <a:rPr lang="en-US" altLang="ko-KR" sz="1600" dirty="0"/>
              <a:t>[Clone] </a:t>
            </a:r>
            <a:r>
              <a:rPr lang="ko-KR" altLang="en-US" sz="1600" dirty="0"/>
              <a:t>클릭</a:t>
            </a:r>
            <a:endParaRPr lang="ko-KR" altLang="en-US" sz="1600" dirty="0">
              <a:effectLst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954586"/>
            <a:ext cx="36385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23336" y="2067694"/>
            <a:ext cx="3097328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8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IP-1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1455820"/>
            <a:ext cx="2551503" cy="3619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38563" y="1459351"/>
            <a:ext cx="361950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664484" y="1923678"/>
            <a:ext cx="2541637" cy="30834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5419" y="2859782"/>
            <a:ext cx="971550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8870" y="928483"/>
            <a:ext cx="278313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자신의 고정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시킬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IP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확인 </a:t>
            </a:r>
          </a:p>
        </p:txBody>
      </p:sp>
      <p:pic>
        <p:nvPicPr>
          <p:cNvPr id="10" name="그림 9"/>
          <p:cNvPicPr/>
          <p:nvPr/>
        </p:nvPicPr>
        <p:blipFill>
          <a:blip r:embed="rId5"/>
          <a:stretch>
            <a:fillRect/>
          </a:stretch>
        </p:blipFill>
        <p:spPr>
          <a:xfrm>
            <a:off x="5189570" y="1433300"/>
            <a:ext cx="2520280" cy="2520280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6"/>
          <a:stretch>
            <a:fillRect/>
          </a:stretch>
        </p:blipFill>
        <p:spPr>
          <a:xfrm>
            <a:off x="5189570" y="3981532"/>
            <a:ext cx="2520280" cy="10469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9290" y="1934710"/>
            <a:ext cx="1800200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12160" y="4454990"/>
            <a:ext cx="657225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491880" y="3245605"/>
            <a:ext cx="13681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86158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IP-2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588650" y="1253877"/>
            <a:ext cx="3058865" cy="1771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7826" y="2512516"/>
            <a:ext cx="858797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586938" y="3113474"/>
            <a:ext cx="3058865" cy="203002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39746" y="3828008"/>
            <a:ext cx="2189609" cy="166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8650" y="854408"/>
            <a:ext cx="278313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자신의 고정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시킬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IP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확인 </a:t>
            </a:r>
          </a:p>
        </p:txBody>
      </p:sp>
      <p:pic>
        <p:nvPicPr>
          <p:cNvPr id="9" name="그림 8"/>
          <p:cNvPicPr/>
          <p:nvPr/>
        </p:nvPicPr>
        <p:blipFill>
          <a:blip r:embed="rId5"/>
          <a:stretch>
            <a:fillRect/>
          </a:stretch>
        </p:blipFill>
        <p:spPr>
          <a:xfrm>
            <a:off x="5004048" y="1923678"/>
            <a:ext cx="3695700" cy="17526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36639" y="2633290"/>
            <a:ext cx="3429000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36639" y="2946786"/>
            <a:ext cx="3429000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851920" y="2845891"/>
            <a:ext cx="10081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0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IP-3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7922" y="987574"/>
            <a:ext cx="205094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Raspberry pi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설정</a:t>
            </a:r>
            <a:endParaRPr lang="ko-KR" altLang="ko-KR" sz="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1580103"/>
            <a:ext cx="3456384" cy="288032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1995686"/>
            <a:ext cx="3441819" cy="29074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72000" y="1587191"/>
            <a:ext cx="4572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42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줄 자신이 고정할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ip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설정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static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ip_adress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자신 고정할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ip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주소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static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netmask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서브넷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마스크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저장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5940" y="3291830"/>
            <a:ext cx="3429000" cy="1089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99992" y="3711719"/>
            <a:ext cx="4572000" cy="6693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+mj-lt"/>
                <a:cs typeface="Times New Roman" panose="02020603050405020304" pitchFamily="18" charset="0"/>
              </a:rPr>
              <a:t>※</a:t>
            </a:r>
            <a:r>
              <a:rPr lang="ko-KR" altLang="ko-KR" sz="1200" kern="100" dirty="0">
                <a:latin typeface="+mj-lt"/>
                <a:cs typeface="Times New Roman" panose="02020603050405020304" pitchFamily="18" charset="0"/>
              </a:rPr>
              <a:t>물론 </a:t>
            </a:r>
            <a:r>
              <a:rPr lang="en-US" altLang="ko-KR" sz="1200" kern="100" dirty="0" err="1">
                <a:latin typeface="+mj-lt"/>
                <a:cs typeface="Times New Roman" panose="02020603050405020304" pitchFamily="18" charset="0"/>
              </a:rPr>
              <a:t>sudo</a:t>
            </a:r>
            <a:r>
              <a:rPr lang="en-US" altLang="ko-KR" sz="1200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latin typeface="+mj-lt"/>
                <a:cs typeface="Times New Roman" panose="02020603050405020304" pitchFamily="18" charset="0"/>
              </a:rPr>
              <a:t>nano</a:t>
            </a:r>
            <a:r>
              <a:rPr lang="en-US" altLang="ko-KR" sz="1200" kern="100" dirty="0">
                <a:latin typeface="+mj-lt"/>
                <a:cs typeface="Times New Roman" panose="02020603050405020304" pitchFamily="18" charset="0"/>
              </a:rPr>
              <a:t> /</a:t>
            </a:r>
            <a:r>
              <a:rPr lang="en-US" altLang="ko-KR" sz="1200" kern="100" dirty="0" err="1">
                <a:latin typeface="+mj-lt"/>
                <a:cs typeface="Times New Roman" panose="02020603050405020304" pitchFamily="18" charset="0"/>
              </a:rPr>
              <a:t>etc</a:t>
            </a:r>
            <a:r>
              <a:rPr lang="en-US" altLang="ko-KR" sz="1200" kern="100" dirty="0">
                <a:latin typeface="+mj-lt"/>
                <a:cs typeface="Times New Roman" panose="02020603050405020304" pitchFamily="18" charset="0"/>
              </a:rPr>
              <a:t>/network/interfaces</a:t>
            </a:r>
            <a:r>
              <a:rPr lang="ko-KR" altLang="ko-KR" sz="1200" kern="100" dirty="0">
                <a:latin typeface="+mj-lt"/>
                <a:cs typeface="Times New Roman" panose="02020603050405020304" pitchFamily="18" charset="0"/>
              </a:rPr>
              <a:t>에서도 고정 </a:t>
            </a:r>
            <a:r>
              <a:rPr lang="en-US" altLang="ko-KR" sz="1200" kern="100" dirty="0" err="1">
                <a:latin typeface="+mj-lt"/>
                <a:cs typeface="Times New Roman" panose="02020603050405020304" pitchFamily="18" charset="0"/>
              </a:rPr>
              <a:t>ip</a:t>
            </a:r>
            <a:r>
              <a:rPr lang="en-US" altLang="ko-KR" sz="1200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+mj-lt"/>
                <a:cs typeface="Times New Roman" panose="02020603050405020304" pitchFamily="18" charset="0"/>
              </a:rPr>
              <a:t>설정이 가능하지만 </a:t>
            </a:r>
            <a:r>
              <a:rPr lang="en-US" altLang="ko-KR" sz="1200" kern="100" dirty="0">
                <a:latin typeface="+mj-lt"/>
                <a:cs typeface="Times New Roman" panose="02020603050405020304" pitchFamily="18" charset="0"/>
              </a:rPr>
              <a:t>network</a:t>
            </a:r>
            <a:r>
              <a:rPr lang="ko-KR" altLang="ko-KR" sz="1200" kern="100" dirty="0">
                <a:latin typeface="+mj-lt"/>
                <a:cs typeface="Times New Roman" panose="02020603050405020304" pitchFamily="18" charset="0"/>
              </a:rPr>
              <a:t>파일 내용에</a:t>
            </a:r>
            <a:r>
              <a:rPr lang="en-US" altLang="ko-KR" sz="1200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latin typeface="+mj-lt"/>
                <a:cs typeface="Times New Roman" panose="02020603050405020304" pitchFamily="18" charset="0"/>
              </a:rPr>
              <a:t>dhcpcd</a:t>
            </a:r>
            <a:r>
              <a:rPr lang="ko-KR" altLang="ko-KR" sz="1200" kern="100" dirty="0">
                <a:latin typeface="+mj-lt"/>
                <a:cs typeface="Times New Roman" panose="02020603050405020304" pitchFamily="18" charset="0"/>
              </a:rPr>
              <a:t>파일에서</a:t>
            </a:r>
            <a:r>
              <a:rPr lang="ko-KR" altLang="en-US" sz="1200" kern="100" dirty="0">
                <a:latin typeface="+mj-lt"/>
                <a:cs typeface="Times New Roman" panose="02020603050405020304" pitchFamily="18" charset="0"/>
              </a:rPr>
              <a:t>도</a:t>
            </a:r>
            <a:r>
              <a:rPr lang="ko-KR" altLang="ko-KR" sz="1200" kern="100" dirty="0">
                <a:latin typeface="+mj-lt"/>
                <a:cs typeface="Times New Roman" panose="02020603050405020304" pitchFamily="18" charset="0"/>
              </a:rPr>
              <a:t> 설정이 가능하다고 말하고 있다</a:t>
            </a:r>
            <a:r>
              <a:rPr lang="en-US" altLang="ko-KR" sz="1200" kern="100" dirty="0">
                <a:latin typeface="+mj-lt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3019696" y="1851670"/>
            <a:ext cx="3097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작품 구성도</a:t>
            </a:r>
          </a:p>
        </p:txBody>
      </p:sp>
    </p:spTree>
    <p:extLst>
      <p:ext uri="{BB962C8B-B14F-4D97-AF65-F5344CB8AC3E}">
        <p14:creationId xmlns:p14="http://schemas.microsoft.com/office/powerpoint/2010/main" val="2598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23336" y="2067694"/>
            <a:ext cx="3097328" cy="71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한글 설정</a:t>
            </a:r>
          </a:p>
        </p:txBody>
      </p:sp>
    </p:spTree>
    <p:extLst>
      <p:ext uri="{BB962C8B-B14F-4D97-AF65-F5344CB8AC3E}">
        <p14:creationId xmlns:p14="http://schemas.microsoft.com/office/powerpoint/2010/main" val="18283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051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한글설정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3477727"/>
            <a:ext cx="4362911" cy="448407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1684556"/>
            <a:ext cx="4320480" cy="36004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80564" y="1132861"/>
            <a:ext cx="219483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한글 폰트 설치하기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4251" y="2250948"/>
            <a:ext cx="3358163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sudo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apt-get install fonts-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unfonts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-core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5154" y="2910162"/>
            <a:ext cx="421140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bus </a:t>
            </a:r>
            <a:r>
              <a:rPr lang="ko-KR" altLang="ko-KR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입력기</a:t>
            </a:r>
            <a:r>
              <a:rPr lang="ko-KR" altLang="ko-KR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설치하기</a:t>
            </a:r>
            <a:r>
              <a:rPr lang="en-US" altLang="ko-KR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ibus</a:t>
            </a:r>
            <a:r>
              <a:rPr lang="en-US" altLang="ko-KR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ibus-hangul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7187" y="4164424"/>
            <a:ext cx="3198824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sudo</a:t>
            </a:r>
            <a:r>
              <a:rPr lang="en-US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apt-get install </a:t>
            </a:r>
            <a:r>
              <a:rPr lang="en-US" altLang="ko-KR" sz="1400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ibus</a:t>
            </a:r>
            <a:r>
              <a:rPr lang="en-US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ibus-hangul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7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한글설정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441889" y="1275606"/>
            <a:ext cx="2895600" cy="238125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4841" y="3911787"/>
            <a:ext cx="31116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시작메뉴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" panose="02030600000101010101" pitchFamily="18" charset="-127"/>
              </a:rPr>
              <a:t>→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Preferences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" panose="02030600000101010101" pitchFamily="18" charset="-127"/>
              </a:rPr>
              <a:t>→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Raspberry Pi Configuration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" panose="02030600000101010101" pitchFamily="18" charset="-127"/>
              </a:rPr>
              <a:t>→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Localisation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탭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헤드라인M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4"/>
          <a:stretch>
            <a:fillRect/>
          </a:stretch>
        </p:blipFill>
        <p:spPr>
          <a:xfrm>
            <a:off x="4860032" y="1243239"/>
            <a:ext cx="3324026" cy="2482403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860032" y="3906743"/>
            <a:ext cx="55875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Set Locale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헤드라인M" panose="0203060000010101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635896" y="2355726"/>
            <a:ext cx="8640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092280" y="1419622"/>
            <a:ext cx="1091778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8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한글설정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1347614"/>
            <a:ext cx="3173546" cy="18002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7544" y="3507854"/>
            <a:ext cx="4572000" cy="7838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 latinLnBrk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altLang="ko-KR" sz="1400" kern="0" dirty="0">
                <a:solidFill>
                  <a:srgbClr val="333333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Language: </a:t>
            </a:r>
            <a:r>
              <a:rPr lang="en-US" altLang="ko-KR" sz="1400" kern="0" dirty="0" err="1">
                <a:solidFill>
                  <a:srgbClr val="333333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ko</a:t>
            </a:r>
            <a:r>
              <a:rPr lang="en-US" altLang="ko-KR" sz="1400" kern="0" dirty="0">
                <a:solidFill>
                  <a:srgbClr val="333333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 (Korean)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fontAlgn="base" latinLnBrk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altLang="ko-KR" sz="1400" kern="0" dirty="0">
                <a:solidFill>
                  <a:srgbClr val="333333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Country: KR (Republic of Korea)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fontAlgn="base" latinLnBrk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altLang="ko-KR" sz="1400" kern="0" dirty="0">
                <a:solidFill>
                  <a:srgbClr val="333333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Character Set: UTF-8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995936" y="2247714"/>
            <a:ext cx="14401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/>
          <p:nvPr/>
        </p:nvPicPr>
        <p:blipFill>
          <a:blip r:embed="rId4"/>
          <a:stretch>
            <a:fillRect/>
          </a:stretch>
        </p:blipFill>
        <p:spPr>
          <a:xfrm>
            <a:off x="5786998" y="1161864"/>
            <a:ext cx="3209925" cy="2171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97855" y="3606664"/>
            <a:ext cx="4572000" cy="53495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 latinLnBrk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altLang="ko-KR" sz="1400" kern="0" dirty="0">
                <a:solidFill>
                  <a:srgbClr val="333333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Area: Asia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fontAlgn="base" latinLnBrk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altLang="ko-KR" sz="1400" kern="0" dirty="0">
                <a:solidFill>
                  <a:srgbClr val="333333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Location: Seoul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4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한글설정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-4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2271" y="1203598"/>
            <a:ext cx="2961617" cy="3324322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95936" y="2427734"/>
            <a:ext cx="59401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Korea, Republic of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" panose="02030600000101010101" pitchFamily="18" charset="-127"/>
              </a:rPr>
              <a:t>→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Korean(101/104 Key configuration)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8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23336" y="2067694"/>
            <a:ext cx="3097328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320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8D1EF2-5F8C-4D2B-8268-763D8DB66E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35646"/>
            <a:ext cx="2592288" cy="21602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39952" y="1779662"/>
            <a:ext cx="4660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OpenCV</a:t>
            </a:r>
            <a:r>
              <a:rPr lang="ko-KR" altLang="en-US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는 주로 실시간 컴퓨터 비전을 목적으로 한 프로그래밍 라이브러리이며</a:t>
            </a:r>
            <a:r>
              <a:rPr lang="en-US" altLang="ko-KR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 이미지 </a:t>
            </a:r>
            <a:r>
              <a:rPr lang="ko-KR" altLang="en-US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프로세싱에</a:t>
            </a:r>
            <a:r>
              <a:rPr lang="ko-KR" altLang="en-US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중점을 둔 라이브러리이다</a:t>
            </a:r>
            <a:r>
              <a:rPr lang="en-US" altLang="ko-KR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7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7922" y="987574"/>
            <a:ext cx="6536366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update &amp;&amp; </a:t>
            </a:r>
            <a:r>
              <a:rPr lang="en-US" altLang="ko-KR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upgrade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7922" y="1412281"/>
            <a:ext cx="6320342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 err="1">
                <a:latin typeface="HY헤드라인M" panose="02030600000101010101" pitchFamily="18" charset="-127"/>
                <a:cs typeface="Arial" panose="020B0604020202020204" pitchFamily="34" charset="0"/>
              </a:rPr>
              <a:t>라즈베리파이에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설치된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패키지와</a:t>
            </a:r>
            <a:r>
              <a:rPr lang="en-US" altLang="ko-KR" sz="16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OS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를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최신</a:t>
            </a:r>
            <a:r>
              <a:rPr lang="ko-KR" altLang="en-US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버전으로 만들어줍니다</a:t>
            </a:r>
            <a:r>
              <a:rPr lang="en-US" altLang="ko-KR" sz="16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83568" y="1923678"/>
            <a:ext cx="6768752" cy="23042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56472" y="2427734"/>
            <a:ext cx="6608374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 err="1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sudo</a:t>
            </a:r>
            <a:r>
              <a:rPr lang="en-US" altLang="ko-KR" sz="2800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apt-get install build-essential </a:t>
            </a:r>
            <a:r>
              <a:rPr lang="en-US" altLang="ko-KR" sz="2800" kern="100" dirty="0" err="1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cmake</a:t>
            </a:r>
            <a:endParaRPr lang="ko-KR" altLang="ko-KR" sz="2800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7922" y="4284630"/>
            <a:ext cx="676648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build-essential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패키지에는</a:t>
            </a:r>
            <a:r>
              <a:rPr lang="en-US" altLang="ko-KR" sz="16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C++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컴파일러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en-US" altLang="ko-KR" sz="16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make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명령어를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사용할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수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있게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해주는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기능이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들어있습니다</a:t>
            </a:r>
            <a:r>
              <a:rPr lang="en-US" altLang="ko-KR" sz="16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위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명령어로</a:t>
            </a:r>
            <a:r>
              <a:rPr lang="ko-KR" altLang="ko-KR" sz="16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설치합니다</a:t>
            </a:r>
            <a:r>
              <a:rPr lang="en-US" altLang="ko-KR" sz="16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6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3926" y="1539605"/>
            <a:ext cx="653636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 err="1"/>
              <a:t>sudo</a:t>
            </a:r>
            <a:r>
              <a:rPr lang="en-US" altLang="ko-KR" sz="3200" dirty="0"/>
              <a:t> apt-get install </a:t>
            </a:r>
            <a:r>
              <a:rPr lang="en-US" altLang="ko-KR" sz="3200" dirty="0" err="1"/>
              <a:t>cmake</a:t>
            </a:r>
            <a:endParaRPr lang="ko-KR" altLang="ko-KR" sz="3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7922" y="2218554"/>
            <a:ext cx="524022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cmake</a:t>
            </a:r>
            <a:r>
              <a:rPr lang="ko-KR" altLang="ko-KR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는</a:t>
            </a:r>
            <a:r>
              <a:rPr lang="en-US" altLang="ko-KR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openCV</a:t>
            </a:r>
            <a:r>
              <a:rPr lang="en-US" altLang="ko-KR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모듈을</a:t>
            </a:r>
            <a:r>
              <a:rPr lang="ko-KR" altLang="ko-KR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설정할</a:t>
            </a:r>
            <a:r>
              <a:rPr lang="ko-KR" altLang="ko-KR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때</a:t>
            </a:r>
            <a:r>
              <a:rPr lang="ko-KR" altLang="ko-KR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사용합니다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83568" y="1014012"/>
            <a:ext cx="6120680" cy="4547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9038" y="2866449"/>
            <a:ext cx="7417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3200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</a:t>
            </a:r>
            <a:r>
              <a:rPr lang="en-US" altLang="ko-KR" sz="3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pkg-config</a:t>
            </a:r>
            <a:r>
              <a:rPr lang="en-US" altLang="ko-KR" sz="32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674400" y="3579862"/>
            <a:ext cx="720996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pkg-config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는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프로그램을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컴파일하거나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링크할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때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필요한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라이브러리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정보를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메타파일로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받아옵니다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9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5630" y="987574"/>
            <a:ext cx="7762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libpng12-dev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libjpeg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-dev libtiff5-dev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libjasper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-dev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5630" y="1831637"/>
            <a:ext cx="7474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latin typeface="HY헤드라인M" panose="02030600000101010101" pitchFamily="18" charset="-127"/>
                <a:ea typeface="굴림" panose="020B0600000101010101" pitchFamily="50" charset="-127"/>
              </a:rPr>
              <a:t>jpeg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및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en-US" altLang="ko-KR" kern="0" dirty="0" err="1">
                <a:ea typeface="HY헤드라인M" panose="02030600000101010101" pitchFamily="18" charset="-127"/>
              </a:rPr>
              <a:t>png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와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같은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다양한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이미지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파일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포맷을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불러오거나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새로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기록할 때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필요한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패키지</a:t>
            </a:r>
            <a:r>
              <a:rPr lang="ko-KR" altLang="ko-KR" kern="0" dirty="0">
                <a:ea typeface="HY헤드라인M" panose="02030600000101010101" pitchFamily="18" charset="-127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이다</a:t>
            </a:r>
            <a:r>
              <a:rPr lang="en-US" altLang="ko-KR" kern="0" dirty="0">
                <a:ea typeface="굴림" panose="020B0600000101010101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25630" y="2705416"/>
            <a:ext cx="6394642" cy="5144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53049" y="3291830"/>
            <a:ext cx="7619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</a:t>
            </a:r>
            <a:r>
              <a:rPr lang="en-US" altLang="ko-KR" dirty="0" err="1"/>
              <a:t>libavcodec</a:t>
            </a:r>
            <a:r>
              <a:rPr lang="en-US" altLang="ko-KR" dirty="0"/>
              <a:t>-dev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libavformat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-dev </a:t>
            </a:r>
            <a:r>
              <a:rPr lang="en-US" altLang="ko-KR" dirty="0" err="1"/>
              <a:t>libswscale</a:t>
            </a:r>
            <a:r>
              <a:rPr lang="en-US" altLang="ko-KR" dirty="0"/>
              <a:t>-dev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/>
              <a:t>libxvidcore</a:t>
            </a:r>
            <a:r>
              <a:rPr lang="en-US" altLang="ko-KR" dirty="0"/>
              <a:t>-dev libx264-dev</a:t>
            </a:r>
            <a:r>
              <a:rPr lang="ko-KR" altLang="en-US" dirty="0"/>
              <a:t> </a:t>
            </a:r>
            <a:r>
              <a:rPr lang="en-US" altLang="ko-KR" dirty="0"/>
              <a:t>libxine2-dev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1324" y="3972126"/>
            <a:ext cx="500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비디오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파일을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기록하고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읽어올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때</a:t>
            </a:r>
            <a:r>
              <a:rPr lang="en-US" altLang="ko-KR" dirty="0">
                <a:latin typeface="HY헤드라인M" panose="02030600000101010101" pitchFamily="18" charset="-127"/>
              </a:rPr>
              <a:t> 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사용합니다</a:t>
            </a:r>
            <a:r>
              <a:rPr lang="en-US" altLang="ko-KR" dirty="0"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16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276002" y="447316"/>
            <a:ext cx="4591996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76002" y="497064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도안</a:t>
            </a:r>
          </a:p>
        </p:txBody>
      </p:sp>
      <p:pic>
        <p:nvPicPr>
          <p:cNvPr id="2052" name="Picture 4" descr="C:\Users\O.C User\Desktop\캡스톤\사진\20170918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7614"/>
            <a:ext cx="31337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475656" y="1200204"/>
            <a:ext cx="1252537" cy="2935719"/>
            <a:chOff x="5557609" y="1093915"/>
            <a:chExt cx="1252537" cy="2935719"/>
          </a:xfrm>
        </p:grpSpPr>
        <p:pic>
          <p:nvPicPr>
            <p:cNvPr id="2053" name="Picture 5" descr="C:\Users\O.C User\Desktop\캡스톤\사진\image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093915"/>
              <a:ext cx="690188" cy="65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사다리꼴 1"/>
            <p:cNvSpPr/>
            <p:nvPr/>
          </p:nvSpPr>
          <p:spPr>
            <a:xfrm>
              <a:off x="5997214" y="1728971"/>
              <a:ext cx="576064" cy="684076"/>
            </a:xfrm>
            <a:prstGeom prst="trapezoi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4" name="Picture 6" descr="C:\Users\O.C User\Desktop\캡스톤\사진\손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609" y="2719947"/>
              <a:ext cx="1252537" cy="1309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7" descr="C:\Users\O.C User\Desktop\캡스톤\사진\수박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3059" r="26887" b="1574"/>
            <a:stretch/>
          </p:blipFill>
          <p:spPr bwMode="auto">
            <a:xfrm>
              <a:off x="5876172" y="2555576"/>
              <a:ext cx="818147" cy="81008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5" descr="C:\Users\O.C User\Desktop\캡스톤\사진\imag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42" y="1987767"/>
            <a:ext cx="216024" cy="2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6572670" y="1175035"/>
            <a:ext cx="360040" cy="198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60702" y="1044230"/>
            <a:ext cx="1061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카메라</a:t>
            </a:r>
            <a:r>
              <a:rPr lang="en-US" altLang="ko-KR" sz="1100" dirty="0"/>
              <a:t>A</a:t>
            </a:r>
            <a:endParaRPr lang="ko-KR" altLang="en-US" sz="1100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7436766" y="1867541"/>
            <a:ext cx="556991" cy="219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39728" y="1726157"/>
            <a:ext cx="1061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카메라</a:t>
            </a:r>
            <a:r>
              <a:rPr lang="en-US" altLang="ko-KR" sz="1100" dirty="0"/>
              <a:t>B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4863210" y="4178678"/>
            <a:ext cx="387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카메라 </a:t>
            </a:r>
            <a:r>
              <a:rPr lang="en-US" altLang="ko-KR" sz="1200" dirty="0"/>
              <a:t>A</a:t>
            </a:r>
            <a:r>
              <a:rPr lang="ko-KR" altLang="en-US" sz="1200" dirty="0"/>
              <a:t>는 식재료를 넣고 빼는 장면을 처리하고 카메라 </a:t>
            </a:r>
            <a:r>
              <a:rPr lang="en-US" altLang="ko-KR" sz="1200" dirty="0"/>
              <a:t>B</a:t>
            </a:r>
            <a:r>
              <a:rPr lang="ko-KR" altLang="en-US" sz="1200" dirty="0"/>
              <a:t>는 전체 식재료를 찍어 확인한다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556237" y="4300294"/>
            <a:ext cx="387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냉장고에 식재료를 수납할 때 카메라가 </a:t>
            </a:r>
            <a:r>
              <a:rPr lang="ko-KR" altLang="en-US" sz="1200" dirty="0" err="1"/>
              <a:t>영상처리를</a:t>
            </a:r>
            <a:r>
              <a:rPr lang="ko-KR" altLang="en-US" sz="1200" dirty="0"/>
              <a:t> 통해 식재료 데이터를 서버에 보낸다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72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-4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1563638"/>
            <a:ext cx="6248334" cy="41134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39552" y="1974978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libv4l-dev</a:t>
            </a:r>
            <a:endParaRPr lang="ko-KR" altLang="en-US" dirty="0"/>
          </a:p>
        </p:txBody>
      </p: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2386318"/>
            <a:ext cx="6248334" cy="3693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2797658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v4l-utils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7260" y="3384163"/>
            <a:ext cx="7544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위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패키지는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리눅스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기반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운영체제에서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실시간으로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비디오를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캡쳐 할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때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사용하는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디바이스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드라이버와</a:t>
            </a:r>
            <a:r>
              <a:rPr lang="en-US" altLang="ko-KR" dirty="0">
                <a:latin typeface="HY헤드라인M" panose="02030600000101010101" pitchFamily="18" charset="-127"/>
              </a:rPr>
              <a:t> API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포함합니다</a:t>
            </a:r>
            <a:r>
              <a:rPr lang="en-US" altLang="ko-KR" dirty="0">
                <a:latin typeface="HY헤드라인M" panose="02030600000101010101" pitchFamily="18" charset="-127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  <a:t/>
            </a:r>
            <a:b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6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-5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987574"/>
            <a:ext cx="6248334" cy="4320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7922" y="1481858"/>
            <a:ext cx="5384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libgstreamer1.0-dev </a:t>
            </a:r>
            <a:endParaRPr lang="ko-KR" altLang="en-US" dirty="0"/>
          </a:p>
        </p:txBody>
      </p:sp>
      <p:pic>
        <p:nvPicPr>
          <p:cNvPr id="12" name="그림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1913426"/>
            <a:ext cx="6248334" cy="442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7922" y="241225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libgstreamer-plugins-base1.0-dev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7922" y="2849530"/>
            <a:ext cx="6968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ko-KR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위</a:t>
            </a:r>
            <a:r>
              <a:rPr lang="ko-KR" altLang="ko-KR" dirty="0">
                <a:latin typeface="굴림" panose="020B0600000101010101" pitchFamily="50" charset="-127"/>
                <a:ea typeface="HY헤드라인M" panose="02030600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패키지는</a:t>
            </a:r>
            <a:r>
              <a:rPr lang="ko-KR" altLang="ko-KR" dirty="0">
                <a:latin typeface="굴림" panose="020B0600000101010101" pitchFamily="50" charset="-127"/>
                <a:ea typeface="HY헤드라인M" panose="02030600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비디오를</a:t>
            </a:r>
            <a:r>
              <a:rPr lang="ko-KR" altLang="ko-KR" dirty="0">
                <a:latin typeface="굴림" panose="020B0600000101010101" pitchFamily="50" charset="-127"/>
                <a:ea typeface="HY헤드라인M" panose="02030600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스트리밍</a:t>
            </a:r>
            <a:r>
              <a:rPr lang="ko-KR" altLang="ko-KR" dirty="0">
                <a:latin typeface="굴림" panose="020B0600000101010101" pitchFamily="50" charset="-127"/>
                <a:ea typeface="HY헤드라인M" panose="02030600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할</a:t>
            </a:r>
            <a:r>
              <a:rPr lang="ko-KR" altLang="ko-KR" dirty="0">
                <a:latin typeface="굴림" panose="020B0600000101010101" pitchFamily="50" charset="-127"/>
                <a:ea typeface="HY헤드라인M" panose="02030600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때</a:t>
            </a:r>
            <a:r>
              <a:rPr lang="ko-KR" altLang="ko-KR" dirty="0">
                <a:latin typeface="굴림" panose="020B0600000101010101" pitchFamily="50" charset="-127"/>
                <a:ea typeface="HY헤드라인M" panose="02030600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필요한</a:t>
            </a:r>
            <a:r>
              <a:rPr lang="ko-KR" altLang="ko-KR" dirty="0">
                <a:latin typeface="굴림" panose="020B0600000101010101" pitchFamily="50" charset="-127"/>
                <a:ea typeface="HY헤드라인M" panose="02030600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라이브러리입니다</a:t>
            </a:r>
            <a:r>
              <a:rPr lang="en-US" altLang="ko-KR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  <a:endParaRPr lang="ko-KR" altLang="ko-KR" sz="2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27922" y="3348356"/>
            <a:ext cx="6248334" cy="4258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7922" y="3786166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libqt4-dev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7922" y="4167450"/>
            <a:ext cx="6536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</a:rPr>
              <a:t>highgui</a:t>
            </a:r>
            <a:r>
              <a:rPr lang="en-US" altLang="ko-KR" dirty="0">
                <a:latin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모듈로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새로운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창으로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이미지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비디오를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재생합니다</a:t>
            </a:r>
            <a:r>
              <a:rPr lang="en-US" altLang="ko-KR" dirty="0"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14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-6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1059582"/>
            <a:ext cx="6176326" cy="43204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39552" y="1576704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mesa-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utils</a:t>
            </a:r>
            <a:endParaRPr lang="ko-KR" altLang="en-US" dirty="0"/>
          </a:p>
        </p:txBody>
      </p:sp>
      <p:pic>
        <p:nvPicPr>
          <p:cNvPr id="16" name="그림 15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2065400"/>
            <a:ext cx="6176326" cy="4343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4170" y="2622534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libgl1-mesa-dri</a:t>
            </a:r>
            <a:endParaRPr lang="ko-KR" altLang="en-US" dirty="0"/>
          </a:p>
        </p:txBody>
      </p:sp>
      <p:pic>
        <p:nvPicPr>
          <p:cNvPr id="17" name="그림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27922" y="3114658"/>
            <a:ext cx="6176326" cy="3931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4968" y="3566644"/>
            <a:ext cx="5941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libqt4-opengl-dev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72676" y="4073484"/>
            <a:ext cx="5799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</a:rPr>
              <a:t>openGL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사용할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때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최적화를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돕는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모듈들입니다</a:t>
            </a:r>
            <a:r>
              <a:rPr lang="en-US" altLang="ko-KR" dirty="0"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8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-7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48550" y="1275606"/>
            <a:ext cx="6670078" cy="5040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38246" y="1726236"/>
            <a:ext cx="531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libatlas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-base-dev</a:t>
            </a:r>
            <a:endParaRPr lang="ko-KR" altLang="en-US" dirty="0"/>
          </a:p>
        </p:txBody>
      </p:sp>
      <p:pic>
        <p:nvPicPr>
          <p:cNvPr id="13" name="그림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48550" y="2149329"/>
            <a:ext cx="6670078" cy="3507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8550" y="2465235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gfortran</a:t>
            </a:r>
            <a:endParaRPr lang="ko-KR" altLang="en-US" dirty="0"/>
          </a:p>
        </p:txBody>
      </p:sp>
      <p:pic>
        <p:nvPicPr>
          <p:cNvPr id="18" name="그림 17"/>
          <p:cNvPicPr/>
          <p:nvPr/>
        </p:nvPicPr>
        <p:blipFill>
          <a:blip r:embed="rId5"/>
          <a:stretch>
            <a:fillRect/>
          </a:stretch>
        </p:blipFill>
        <p:spPr>
          <a:xfrm>
            <a:off x="638246" y="2875003"/>
            <a:ext cx="6680382" cy="41682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8550" y="3297469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libeigen3-dev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8246" y="3748099"/>
            <a:ext cx="5456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</a:rPr>
              <a:t>openCV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사용할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때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최적화를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돕는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모듈들입니다</a:t>
            </a:r>
            <a:r>
              <a:rPr lang="en-US" altLang="ko-KR" dirty="0"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56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-8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911250"/>
            <a:ext cx="6392350" cy="43204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7922" y="1343298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python2.7-dev</a:t>
            </a:r>
            <a:endParaRPr lang="ko-KR" altLang="en-US" dirty="0"/>
          </a:p>
        </p:txBody>
      </p:sp>
      <p:pic>
        <p:nvPicPr>
          <p:cNvPr id="14" name="그림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1783348"/>
            <a:ext cx="6392350" cy="3613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7922" y="2144678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python3-dev</a:t>
            </a:r>
            <a:endParaRPr lang="ko-KR" altLang="en-US" dirty="0"/>
          </a:p>
        </p:txBody>
      </p:sp>
      <p:pic>
        <p:nvPicPr>
          <p:cNvPr id="15" name="그림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27922" y="2584728"/>
            <a:ext cx="6392350" cy="4147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7922" y="2999482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python-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numpy</a:t>
            </a:r>
            <a:endParaRPr lang="ko-KR" altLang="en-US" dirty="0"/>
          </a:p>
        </p:txBody>
      </p:sp>
      <p:pic>
        <p:nvPicPr>
          <p:cNvPr id="17" name="그림 16"/>
          <p:cNvPicPr/>
          <p:nvPr/>
        </p:nvPicPr>
        <p:blipFill>
          <a:blip r:embed="rId6"/>
          <a:stretch>
            <a:fillRect/>
          </a:stretch>
        </p:blipFill>
        <p:spPr>
          <a:xfrm>
            <a:off x="627922" y="3439532"/>
            <a:ext cx="6392350" cy="3440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7922" y="3854286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python3-numpy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10752" y="4223618"/>
            <a:ext cx="7489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</a:rPr>
              <a:t>python2.7-dev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와</a:t>
            </a:r>
            <a:r>
              <a:rPr lang="en-US" altLang="ko-KR" dirty="0">
                <a:latin typeface="HY헤드라인M" panose="02030600000101010101" pitchFamily="18" charset="-127"/>
              </a:rPr>
              <a:t> python3-dev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패키지는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 err="1">
                <a:latin typeface="HY헤드라인M" panose="02030600000101010101" pitchFamily="18" charset="-127"/>
                <a:cs typeface="Arial" panose="020B0604020202020204" pitchFamily="34" charset="0"/>
              </a:rPr>
              <a:t>파이썬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바인딩을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위해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필요하며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연산과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다양한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수식을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사용할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수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있게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해주는</a:t>
            </a:r>
            <a:r>
              <a:rPr lang="en-US" altLang="ko-KR" dirty="0">
                <a:latin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</a:rPr>
              <a:t>numpy</a:t>
            </a:r>
            <a:r>
              <a:rPr lang="en-US" altLang="ko-KR" dirty="0">
                <a:latin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모듈을</a:t>
            </a:r>
            <a:r>
              <a:rPr lang="en-US" altLang="ko-KR" dirty="0">
                <a:latin typeface="HY헤드라인M" panose="02030600000101010101" pitchFamily="18" charset="-127"/>
              </a:rPr>
              <a:t> python 2.7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버전과</a:t>
            </a:r>
            <a:r>
              <a:rPr lang="en-US" altLang="ko-KR" dirty="0">
                <a:latin typeface="HY헤드라인M" panose="02030600000101010101" pitchFamily="18" charset="-127"/>
              </a:rPr>
              <a:t> 3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버전에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맞게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설치해줍니다</a:t>
            </a:r>
            <a:r>
              <a:rPr lang="en-US" altLang="ko-KR" dirty="0"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9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-9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8246" y="1405228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</a:rPr>
              <a:t>mkdir</a:t>
            </a:r>
            <a:r>
              <a:rPr lang="en-US" altLang="ko-KR" dirty="0">
                <a:latin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</a:rPr>
              <a:t>opencv</a:t>
            </a:r>
            <a: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  <a:t> </a:t>
            </a:r>
            <a:endParaRPr lang="ko-KR" altLang="en-US" dirty="0"/>
          </a:p>
        </p:txBody>
      </p:sp>
      <p:pic>
        <p:nvPicPr>
          <p:cNvPr id="16" name="그림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38246" y="1003973"/>
            <a:ext cx="6310018" cy="407301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38246" y="1820530"/>
            <a:ext cx="6310018" cy="5351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7384" y="240169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cd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opencv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7922" y="2764981"/>
            <a:ext cx="6032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</a:rPr>
              <a:t>OpenCV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소스파일을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설치할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 err="1">
                <a:latin typeface="HY헤드라인M" panose="02030600000101010101" pitchFamily="18" charset="-127"/>
                <a:cs typeface="Arial" panose="020B0604020202020204" pitchFamily="34" charset="0"/>
              </a:rPr>
              <a:t>임시폴더를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cs typeface="Arial" panose="020B0604020202020204" pitchFamily="34" charset="0"/>
              </a:rPr>
              <a:t>생성합니다</a:t>
            </a:r>
            <a:r>
              <a:rPr lang="en-US" altLang="ko-KR" dirty="0"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39552" y="4031311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wget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-O opencv.zip </a:t>
            </a:r>
            <a:r>
              <a:rPr lang="en-US" altLang="ko-KR" u="sng" dirty="0">
                <a:latin typeface="Consolas" panose="020B0609020204030204" pitchFamily="49" charset="0"/>
                <a:cs typeface="Times New Roman" panose="02020603050405020304" pitchFamily="18" charset="0"/>
              </a:rPr>
              <a:t>https://github.com/opencv/opencv/archive/3.4.0.zip</a:t>
            </a:r>
            <a:endParaRPr lang="ko-KR" altLang="en-US" dirty="0"/>
          </a:p>
        </p:txBody>
      </p:sp>
      <p:pic>
        <p:nvPicPr>
          <p:cNvPr id="19" name="그림 18"/>
          <p:cNvPicPr/>
          <p:nvPr/>
        </p:nvPicPr>
        <p:blipFill>
          <a:blip r:embed="rId5"/>
          <a:stretch>
            <a:fillRect/>
          </a:stretch>
        </p:blipFill>
        <p:spPr>
          <a:xfrm>
            <a:off x="627922" y="3274614"/>
            <a:ext cx="6320342" cy="7372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5536" y="4652743"/>
            <a:ext cx="404950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lnSpc>
                <a:spcPct val="107000"/>
              </a:lnSpc>
            </a:pPr>
            <a:r>
              <a:rPr lang="en-US" altLang="ko-KR" dirty="0">
                <a:latin typeface="HY헤드라인M" panose="02030600000101010101" pitchFamily="18" charset="-127"/>
              </a:rPr>
              <a:t>O</a:t>
            </a:r>
            <a:r>
              <a:rPr lang="en-US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Times New Roman" panose="02020603050405020304" pitchFamily="18" charset="0"/>
              </a:rPr>
              <a:t>penCV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소스파일을</a:t>
            </a:r>
            <a:r>
              <a:rPr lang="ko-KR" altLang="ko-KR" kern="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다운받아줍니다</a:t>
            </a:r>
            <a:r>
              <a:rPr lang="en-US" altLang="ko-KR" kern="0" dirty="0">
                <a:latin typeface="HY헤드라인M" panose="02030600000101010101" pitchFamily="18" charset="-127"/>
                <a:ea typeface="굴림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7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-10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1275606"/>
            <a:ext cx="6536366" cy="5040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7922" y="1779662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unzip opencv.zip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27922" y="2162338"/>
            <a:ext cx="696841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</a:pPr>
            <a:r>
              <a:rPr lang="ko-KR" altLang="ko-KR" kern="0" dirty="0">
                <a:solidFill>
                  <a:srgbClr val="333333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다운받은</a:t>
            </a:r>
            <a:r>
              <a:rPr lang="ko-KR" altLang="ko-KR" kern="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0" dirty="0">
                <a:solidFill>
                  <a:srgbClr val="333333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후</a:t>
            </a:r>
            <a:r>
              <a:rPr lang="en-US" altLang="ko-KR" kern="0" dirty="0">
                <a:solidFill>
                  <a:srgbClr val="333333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Times New Roman" panose="02020603050405020304" pitchFamily="18" charset="0"/>
              </a:rPr>
              <a:t> unzip </a:t>
            </a:r>
            <a:r>
              <a:rPr lang="ko-KR" altLang="ko-KR" kern="0" dirty="0">
                <a:solidFill>
                  <a:srgbClr val="333333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명령어를</a:t>
            </a:r>
            <a:r>
              <a:rPr lang="ko-KR" altLang="ko-KR" kern="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0" dirty="0">
                <a:solidFill>
                  <a:srgbClr val="333333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이용하여</a:t>
            </a:r>
            <a:r>
              <a:rPr lang="ko-KR" altLang="ko-KR" kern="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0" dirty="0">
                <a:solidFill>
                  <a:srgbClr val="333333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압축을</a:t>
            </a:r>
            <a:r>
              <a:rPr lang="ko-KR" altLang="ko-KR" kern="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0" dirty="0">
                <a:solidFill>
                  <a:srgbClr val="333333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Arial" panose="020B0604020202020204" pitchFamily="34" charset="0"/>
              </a:rPr>
              <a:t>풀어줍니다</a:t>
            </a:r>
            <a:r>
              <a:rPr lang="en-US" altLang="ko-KR" kern="0" dirty="0">
                <a:solidFill>
                  <a:srgbClr val="333333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Times New Roman" panose="02020603050405020304" pitchFamily="18" charset="0"/>
              </a:rPr>
              <a:t>. 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2602707"/>
            <a:ext cx="6536366" cy="6171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7922" y="3295411"/>
            <a:ext cx="754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wget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-O opencv_contrib.zip </a:t>
            </a:r>
            <a:r>
              <a:rPr lang="en-US" altLang="ko-KR" u="sng" dirty="0">
                <a:latin typeface="Consolas" panose="020B0609020204030204" pitchFamily="49" charset="0"/>
                <a:cs typeface="Times New Roman" panose="02020603050405020304" pitchFamily="18" charset="0"/>
              </a:rPr>
              <a:t>https://github.com/opencv/opencv_contrib/archive/3.4.0.zip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27922" y="4017331"/>
            <a:ext cx="6536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</a:rPr>
              <a:t>OpenCV_contrib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라는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추가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모듈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소스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파일을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다운받아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줍니다</a:t>
            </a:r>
            <a:r>
              <a:rPr lang="en-US" altLang="ko-KR" dirty="0"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08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1491630"/>
            <a:ext cx="6608374" cy="5040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7922" y="1995686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unzip opencv_contrib.zip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7922" y="2365018"/>
            <a:ext cx="452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다운로드 받은 파일의 압축을 풀어줍니다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2779832"/>
            <a:ext cx="6608374" cy="5840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7922" y="336383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ls -d */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1992" y="3709174"/>
            <a:ext cx="6850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</a:rPr>
              <a:t>ls -d */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명령어로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해당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경로에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있는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폴더를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확인하면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위와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같이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두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폴더가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생성된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것을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확인할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수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있습니다</a:t>
            </a:r>
            <a:r>
              <a:rPr lang="en-US" altLang="ko-KR" dirty="0"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53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1131590"/>
            <a:ext cx="6608374" cy="64807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7922" y="1779662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cd opencv-3.4.0</a:t>
            </a:r>
            <a:endParaRPr lang="ko-KR" altLang="en-US" dirty="0"/>
          </a:p>
        </p:txBody>
      </p:sp>
      <p:pic>
        <p:nvPicPr>
          <p:cNvPr id="12" name="그림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2190373"/>
            <a:ext cx="6608374" cy="3813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5072" y="255970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mkdir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build</a:t>
            </a:r>
            <a:endParaRPr lang="ko-KR" altLang="en-US" dirty="0"/>
          </a:p>
        </p:txBody>
      </p:sp>
      <p:pic>
        <p:nvPicPr>
          <p:cNvPr id="14" name="그림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45072" y="2991133"/>
            <a:ext cx="6591224" cy="5887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4504" y="3579862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cd build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64504" y="3967484"/>
            <a:ext cx="7075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</a:rPr>
              <a:t>OpenCV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폴더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내부에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생성된</a:t>
            </a:r>
            <a:r>
              <a:rPr lang="en-US" altLang="ko-KR" dirty="0">
                <a:latin typeface="HY헤드라인M" panose="02030600000101010101" pitchFamily="18" charset="-127"/>
              </a:rPr>
              <a:t> opencv-3.4.0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폴더로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이동하여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빌드를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진행할</a:t>
            </a:r>
            <a:r>
              <a:rPr lang="en-US" altLang="ko-KR" dirty="0">
                <a:latin typeface="HY헤드라인M" panose="02030600000101010101" pitchFamily="18" charset="-127"/>
              </a:rPr>
              <a:t> build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폴더를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만들고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내부로</a:t>
            </a:r>
            <a:r>
              <a:rPr lang="ko-KR" altLang="ko-KR" dirty="0"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latin typeface="HY헤드라인M" panose="02030600000101010101" pitchFamily="18" charset="-127"/>
                <a:cs typeface="Arial" panose="020B0604020202020204" pitchFamily="34" charset="0"/>
              </a:rPr>
              <a:t>이동합니다</a:t>
            </a:r>
            <a: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0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987574"/>
            <a:ext cx="3800062" cy="34563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72000" y="652881"/>
            <a:ext cx="4572000" cy="389625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07000"/>
              </a:lnSpc>
            </a:pPr>
            <a:r>
              <a:rPr lang="en-US" altLang="ko-KR" sz="1100" kern="0" dirty="0" err="1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cmake</a:t>
            </a: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 -D CMAKE_BUILD_TYPE=RELEASE \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CMAKE_INSTALL_PREFIX=/</a:t>
            </a:r>
            <a:r>
              <a:rPr lang="en-US" altLang="ko-KR" sz="1100" kern="0" dirty="0" err="1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usr</a:t>
            </a: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/local \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WITH_TBB=OFF \   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WITH_IPP=OFF \   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BUILD_WITH_DEBUG_INFO=OFF \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BUILD_DOCS=OFF \ 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INSTALL_C_EXAMPLES=ON \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INSTALL_PYTHON_EXAMPLES=ON \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BUILD_EXAMPLES=OFF \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BUILD_TESTS=OFF \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BUILD_PERF_TESTS=OFF \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ENABLE_NEON=ON \ 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WITH_QT=ON \     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WITH_OPENGL=ON \ 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OPENCV_EXTRA_MODULES_PATH=../../opencv_contrib-3.4.0/modules \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WITH_V4L=ON  \   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WITH_FFMPEG=ON \ 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WITH_XINE=ON \               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-D BUILD_NEW_PYTHON_SUPPORT=ON \                                                    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100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../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5640" y="4475966"/>
            <a:ext cx="7546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ko-KR" dirty="0"/>
              <a:t>명령어를 이용해서 컴파일 설정을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86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276002" y="447316"/>
            <a:ext cx="4591996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76002" y="497064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도안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656100" y="881381"/>
            <a:ext cx="2039459" cy="2884894"/>
            <a:chOff x="6300192" y="1100740"/>
            <a:chExt cx="2039459" cy="288489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100740"/>
              <a:ext cx="2039459" cy="2884894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6871409" y="1707653"/>
              <a:ext cx="897024" cy="51541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전체</a:t>
              </a:r>
              <a:r>
                <a:rPr lang="en-US" altLang="ko-KR" sz="1600" b="1" dirty="0"/>
                <a:t>[1]</a:t>
              </a:r>
              <a:endParaRPr lang="ko-KR" altLang="en-US" sz="1600" b="1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871409" y="2285477"/>
              <a:ext cx="897024" cy="51541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?</a:t>
              </a:r>
              <a:endParaRPr lang="ko-KR" altLang="en-US" sz="16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871409" y="2859781"/>
              <a:ext cx="897024" cy="51541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?</a:t>
              </a:r>
              <a:endParaRPr lang="ko-KR" altLang="en-US" sz="1600" b="1" dirty="0"/>
            </a:p>
          </p:txBody>
        </p:sp>
      </p:grpSp>
      <p:pic>
        <p:nvPicPr>
          <p:cNvPr id="1028" name="Picture 4" descr="C:\Users\O.C User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73" y="1802600"/>
            <a:ext cx="1224136" cy="15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3C69D6-EF7F-49A3-B28D-9CB1A983852C}"/>
              </a:ext>
            </a:extLst>
          </p:cNvPr>
          <p:cNvCxnSpPr/>
          <p:nvPr/>
        </p:nvCxnSpPr>
        <p:spPr>
          <a:xfrm>
            <a:off x="3809582" y="2355726"/>
            <a:ext cx="5951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3C69D6-EF7F-49A3-B28D-9CB1A983852C}"/>
              </a:ext>
            </a:extLst>
          </p:cNvPr>
          <p:cNvCxnSpPr/>
          <p:nvPr/>
        </p:nvCxnSpPr>
        <p:spPr>
          <a:xfrm>
            <a:off x="6060933" y="2355726"/>
            <a:ext cx="5951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14C0D6-45E3-43BE-8056-C5DBA00562FB}"/>
              </a:ext>
            </a:extLst>
          </p:cNvPr>
          <p:cNvCxnSpPr/>
          <p:nvPr/>
        </p:nvCxnSpPr>
        <p:spPr>
          <a:xfrm flipH="1">
            <a:off x="6060935" y="2715766"/>
            <a:ext cx="595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714C0D6-45E3-43BE-8056-C5DBA00562FB}"/>
              </a:ext>
            </a:extLst>
          </p:cNvPr>
          <p:cNvCxnSpPr/>
          <p:nvPr/>
        </p:nvCxnSpPr>
        <p:spPr>
          <a:xfrm flipH="1">
            <a:off x="3796255" y="2715766"/>
            <a:ext cx="595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41130" y="336383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서버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2352" y="357867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디스플레이</a:t>
            </a:r>
            <a:endParaRPr lang="ko-KR" alt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7256642" y="365635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스마트폰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91881" y="1560703"/>
            <a:ext cx="3110930" cy="1998820"/>
            <a:chOff x="155076" y="1560703"/>
            <a:chExt cx="3110930" cy="1998820"/>
          </a:xfrm>
        </p:grpSpPr>
        <p:grpSp>
          <p:nvGrpSpPr>
            <p:cNvPr id="14" name="그룹 13"/>
            <p:cNvGrpSpPr/>
            <p:nvPr/>
          </p:nvGrpSpPr>
          <p:grpSpPr>
            <a:xfrm>
              <a:off x="155076" y="1560703"/>
              <a:ext cx="3110930" cy="1998820"/>
              <a:chOff x="155076" y="1560703"/>
              <a:chExt cx="3110930" cy="1998820"/>
            </a:xfrm>
          </p:grpSpPr>
          <p:pic>
            <p:nvPicPr>
              <p:cNvPr id="1029" name="Picture 5" descr="C:\Users\O.C User\Desktop\123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076" y="1560703"/>
                <a:ext cx="3110930" cy="19988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모서리가 둥근 직사각형 28"/>
              <p:cNvSpPr/>
              <p:nvPr/>
            </p:nvSpPr>
            <p:spPr>
              <a:xfrm>
                <a:off x="298851" y="1712138"/>
                <a:ext cx="2784216" cy="156045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&lt;</a:t>
                </a:r>
                <a:r>
                  <a:rPr lang="ko-KR" altLang="en-US" sz="1600" b="1" dirty="0"/>
                  <a:t>냉장고 목록</a:t>
                </a:r>
                <a:r>
                  <a:rPr lang="en-US" altLang="ko-KR" sz="1600" b="1" dirty="0"/>
                  <a:t>&gt;</a:t>
                </a:r>
              </a:p>
              <a:p>
                <a:r>
                  <a:rPr lang="en-US" altLang="ko-KR" sz="1600" b="1" dirty="0"/>
                  <a:t>1.</a:t>
                </a:r>
              </a:p>
              <a:p>
                <a:r>
                  <a:rPr lang="en-US" altLang="ko-KR" sz="1600" b="1" dirty="0"/>
                  <a:t>2.</a:t>
                </a:r>
              </a:p>
              <a:p>
                <a:r>
                  <a:rPr lang="en-US" altLang="ko-KR" sz="1600" b="1" dirty="0"/>
                  <a:t>3.</a:t>
                </a:r>
              </a:p>
              <a:p>
                <a:r>
                  <a:rPr lang="en-US" altLang="ko-KR" sz="1600" b="1" dirty="0"/>
                  <a:t>4.</a:t>
                </a:r>
              </a:p>
              <a:p>
                <a:r>
                  <a:rPr lang="en-US" altLang="ko-KR" sz="1600" b="1" dirty="0"/>
                  <a:t>5.</a:t>
                </a:r>
                <a:endParaRPr lang="ko-KR" altLang="en-US" sz="1600" b="1" dirty="0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1475656" y="3336050"/>
              <a:ext cx="504056" cy="1956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428285" y="3925094"/>
            <a:ext cx="284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냉장고에 수납된 식재료들은 냉장고의 디스플레이에 서</a:t>
            </a:r>
            <a:r>
              <a:rPr lang="en-US" altLang="ko-KR" sz="1200" dirty="0"/>
              <a:t> </a:t>
            </a:r>
            <a:r>
              <a:rPr lang="ko-KR" altLang="en-US" sz="1200" dirty="0"/>
              <a:t>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819270" y="3925093"/>
            <a:ext cx="2847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냉장고에 식재료를 수납할 때 영상 처리한 데이터를 서버에 보내고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그 데이터를 저장한다</a:t>
            </a:r>
            <a:r>
              <a:rPr lang="en-US" altLang="ko-KR" sz="1200" dirty="0"/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804248" y="3971260"/>
            <a:ext cx="20923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스마트폰 앱을 통해 서버에 접속하여 냉장고에 어떤 식재료가 있는지 확인할 수 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0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-14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0528" y="1313538"/>
            <a:ext cx="4572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sz="800" dirty="0" err="1"/>
              <a:t>cmake</a:t>
            </a:r>
            <a:r>
              <a:rPr lang="en-US" altLang="ko-KR" sz="800" dirty="0"/>
              <a:t> -D CMAKE_BUILD_TYPE=RELEASE \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CMAKE_INSTALL_PREFIX=/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/local \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WITH_TBB=OFF \   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WITH_IPP=OFF \   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BUILD_WITH_DEBUG_INFO=OFF \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BUILD_DOCS=OFF \ 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INSTALL_C_EXAMPLES=ON \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INSTALL_PYTHON_EXAMPLES=ON \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BUILD_EXAMPLES=OFF \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BUILD_TESTS=OFF \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BUILD_PERF_TESTS=OFF \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ENABLE_NEON=ON \ 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WITH_QT=ON \     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WITH_OPENGL=ON \ 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OPENCV_EXTRA_MODULES_PATH=../../opencv_contrib-3.4.0/modules \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WITH_V4L=ON  \   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WITH_FFMPEG=ON \ 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WITH_XINE=ON \               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BUILD_NEW_PYTHON_SUPPORT=ON \               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PYTHON2_INCLUDE_DIR=/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/include/python2.7 \ 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PYTHON2_NUMPY_INCLUDE_DIRS=/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/lib/python2.7/</a:t>
            </a:r>
            <a:r>
              <a:rPr lang="en-US" altLang="ko-KR" sz="800" dirty="0" err="1"/>
              <a:t>dist</a:t>
            </a:r>
            <a:r>
              <a:rPr lang="en-US" altLang="ko-KR" sz="800" dirty="0"/>
              <a:t>-packages/</a:t>
            </a:r>
            <a:r>
              <a:rPr lang="en-US" altLang="ko-KR" sz="800" dirty="0" err="1"/>
              <a:t>numpy</a:t>
            </a:r>
            <a:r>
              <a:rPr lang="en-US" altLang="ko-KR" sz="800" dirty="0"/>
              <a:t>/core/include/ \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PYTHON2_PACKAGES_PATH=/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/lib/python2.7/</a:t>
            </a:r>
            <a:r>
              <a:rPr lang="en-US" altLang="ko-KR" sz="800" dirty="0" err="1"/>
              <a:t>dist</a:t>
            </a:r>
            <a:r>
              <a:rPr lang="en-US" altLang="ko-KR" sz="800" dirty="0"/>
              <a:t>-packages \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PYTHON2_LIBRARY= /usr/lib/arm-linux-gnueabihf/libpython2.7.so \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PYTHON3_INCLUDE_DIR=/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/include/python3.5m \           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PYTHON3_NUMPY_INCLUDE_DIRS=/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/lib/python3/</a:t>
            </a:r>
            <a:r>
              <a:rPr lang="en-US" altLang="ko-KR" sz="800" dirty="0" err="1"/>
              <a:t>dist</a:t>
            </a:r>
            <a:r>
              <a:rPr lang="en-US" altLang="ko-KR" sz="800" dirty="0"/>
              <a:t>-packages/</a:t>
            </a:r>
            <a:r>
              <a:rPr lang="en-US" altLang="ko-KR" sz="800" dirty="0" err="1"/>
              <a:t>numpy</a:t>
            </a:r>
            <a:r>
              <a:rPr lang="en-US" altLang="ko-KR" sz="800" dirty="0"/>
              <a:t>/core/include/ \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PYTHON3_PACKAGES_PATH=/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/lib/python3.5/</a:t>
            </a:r>
            <a:r>
              <a:rPr lang="en-US" altLang="ko-KR" sz="800" dirty="0" err="1"/>
              <a:t>dist</a:t>
            </a:r>
            <a:r>
              <a:rPr lang="en-US" altLang="ko-KR" sz="800" dirty="0"/>
              <a:t>-packages \       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-D PYTHON3_LIBRARY=/usr/lib/arm-linux-gnueabihf/libpython3.5m.so \                  </a:t>
            </a:r>
            <a:endParaRPr lang="ko-KR" altLang="ko-KR" sz="800" dirty="0"/>
          </a:p>
          <a:p>
            <a:pPr latinLnBrk="0"/>
            <a:r>
              <a:rPr lang="en-US" altLang="ko-KR" sz="800" dirty="0"/>
              <a:t>../</a:t>
            </a:r>
            <a:endParaRPr lang="ko-KR" altLang="ko-KR" sz="800" dirty="0"/>
          </a:p>
        </p:txBody>
      </p:sp>
      <p:sp>
        <p:nvSpPr>
          <p:cNvPr id="2" name="직사각형 1"/>
          <p:cNvSpPr/>
          <p:nvPr/>
        </p:nvSpPr>
        <p:spPr>
          <a:xfrm>
            <a:off x="627922" y="867024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&lt;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작성</a:t>
            </a:r>
            <a:r>
              <a:rPr lang="ko-KR" altLang="ko-KR" kern="0" dirty="0"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후</a:t>
            </a:r>
            <a:r>
              <a:rPr lang="ko-KR" altLang="ko-KR" kern="0" dirty="0"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혹은</a:t>
            </a:r>
            <a:r>
              <a:rPr lang="ko-KR" altLang="ko-KR" kern="0" dirty="0"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kern="0" dirty="0">
                <a:ea typeface="Consolas" panose="020B0609020204030204" pitchFamily="49" charset="0"/>
                <a:cs typeface="Arial" panose="020B0604020202020204" pitchFamily="34" charset="0"/>
              </a:rPr>
              <a:t>make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오류</a:t>
            </a:r>
            <a:r>
              <a:rPr lang="ko-KR" altLang="ko-KR" kern="0" dirty="0"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발생</a:t>
            </a:r>
            <a:r>
              <a:rPr lang="ko-KR" altLang="ko-KR" kern="0" dirty="0"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시</a:t>
            </a:r>
            <a:r>
              <a:rPr lang="en-US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&gt;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047648" y="1995686"/>
            <a:ext cx="4096352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</a:pP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작성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후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혹은</a:t>
            </a:r>
            <a:r>
              <a:rPr lang="en-US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 make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오류가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발생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시에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경로까지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직접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입력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해줘야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한다</a:t>
            </a:r>
            <a:r>
              <a:rPr lang="en-US" altLang="ko-KR" kern="0" dirty="0">
                <a:latin typeface="Consolas" panose="020B0609020204030204" pitchFamily="49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-15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1059582"/>
            <a:ext cx="6752390" cy="5760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7922" y="156348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make –j1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7922" y="1986568"/>
            <a:ext cx="8048534" cy="2313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make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명령어를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통해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컴파일을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시작합니다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뒤에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 -j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명령어는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라즈베리파이의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 CPU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코어를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얼마나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사용할지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지정하는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명령어입니다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. 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처음엔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 make -j4 , make –j3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를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했지만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모두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실패했습니다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그래서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make –j1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을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사용해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설치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완료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  <a:t>make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오류가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발생했을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때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대부분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위에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있는</a:t>
            </a:r>
            <a: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HY헤드라인M" panose="02030600000101010101" pitchFamily="18" charset="-127"/>
              </a:rPr>
              <a:t>cmake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코드나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 err="1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라즈베리파이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성능에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따라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많은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오류가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발생합니다</a:t>
            </a:r>
            <a: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  <a:t>.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그리고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make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작업은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상당히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 err="1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오래걸리는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작업입니다</a:t>
            </a:r>
            <a: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  <a:t>.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저희는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4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시간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정도</a:t>
            </a:r>
            <a:r>
              <a:rPr lang="ko-KR" altLang="ko-KR" dirty="0">
                <a:solidFill>
                  <a:srgbClr val="333333"/>
                </a:solidFill>
                <a:ea typeface="HY헤드라인M" panose="02030600000101010101" pitchFamily="18" charset="-127"/>
              </a:rPr>
              <a:t> </a:t>
            </a:r>
            <a:r>
              <a:rPr lang="ko-KR" altLang="ko-KR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걸렸습니다</a:t>
            </a:r>
            <a: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70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-16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1707654"/>
            <a:ext cx="6680382" cy="5040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7922" y="2189996"/>
            <a:ext cx="2337499" cy="372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 make install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7922" y="2749844"/>
            <a:ext cx="7472470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컴파일이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완료되었으니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컴파일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컴파일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한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파일을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설치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합니다</a:t>
            </a: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이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설치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과정은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얼마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걸리지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않는다</a:t>
            </a: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설치가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오래 걸린다면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오류가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있다는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뜻으로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다시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cmake</a:t>
            </a:r>
            <a:r>
              <a:rPr lang="en-US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설정으로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돌아가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다시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작성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해야한다</a:t>
            </a: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\Users\user\Downloads\2019-04-08-192507_655x390_scro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8" y="967923"/>
            <a:ext cx="5968483" cy="311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827584" y="4261999"/>
            <a:ext cx="7344816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cat /</a:t>
            </a:r>
            <a:r>
              <a:rPr lang="en-US" altLang="ko-KR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etc</a:t>
            </a: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altLang="ko-KR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ld.so.conf.d</a:t>
            </a: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/*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명령어를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이용하여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/</a:t>
            </a:r>
            <a:r>
              <a:rPr lang="en-US" altLang="ko-KR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usr</a:t>
            </a:r>
            <a:r>
              <a:rPr lang="en-US" altLang="ko-KR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/local/lib</a:t>
            </a:r>
            <a:r>
              <a:rPr lang="ko-KR" altLang="ko-KR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en-US" altLang="ko-KR" kern="100" dirty="0">
                <a:latin typeface="HY헤드라인M" panose="02030600000101010101" pitchFamily="18" charset="-127"/>
                <a:cs typeface="Arial" panose="020B0604020202020204" pitchFamily="34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248" y="218484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cd </a:t>
            </a:r>
            <a:r>
              <a:rPr lang="en-US" altLang="ko-KR" dirty="0" err="1"/>
              <a:t>opencv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04248" y="26620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cd opencv-3.4.0/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170765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4248" y="31392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cd build/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7922" y="321592"/>
            <a:ext cx="214387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</a:rPr>
              <a:t>OpenCV </a:t>
            </a:r>
            <a:r>
              <a:rPr lang="ko-KR" altLang="en-US" dirty="0">
                <a:latin typeface="HY헤드라인M" panose="02030600000101010101" pitchFamily="18" charset="-127"/>
              </a:rPr>
              <a:t>설치</a:t>
            </a:r>
            <a:r>
              <a:rPr lang="en-US" altLang="ko-KR" dirty="0">
                <a:latin typeface="HY헤드라인M" panose="02030600000101010101" pitchFamily="18" charset="-127"/>
              </a:rPr>
              <a:t>-17</a:t>
            </a:r>
            <a:endParaRPr lang="ko-KR" altLang="en-US" dirty="0">
              <a:latin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2212" y="970215"/>
            <a:ext cx="755018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만약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설정이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포함되어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있지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않다면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Times New Roman" panose="02020603050405020304" pitchFamily="18" charset="0"/>
              </a:rPr>
              <a:t>python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에서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.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 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C:\Users\user\Downloads\2019-04-08-192655_655x390_scro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8" y="1390919"/>
            <a:ext cx="5824467" cy="32690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6732240" y="2211710"/>
            <a:ext cx="2286000" cy="1167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python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import cv2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HY헤드라인M" panose="02030600000101010101" pitchFamily="18" charset="-127"/>
              </a:rPr>
              <a:t>cv2.__version__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7922" y="321592"/>
            <a:ext cx="214387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</a:rPr>
              <a:t>OpenCV </a:t>
            </a:r>
            <a:r>
              <a:rPr lang="ko-KR" altLang="en-US" dirty="0">
                <a:latin typeface="HY헤드라인M" panose="02030600000101010101" pitchFamily="18" charset="-127"/>
              </a:rPr>
              <a:t>설치</a:t>
            </a:r>
            <a:r>
              <a:rPr lang="en-US" altLang="ko-KR" dirty="0">
                <a:latin typeface="HY헤드라인M" panose="02030600000101010101" pitchFamily="18" charset="-127"/>
              </a:rPr>
              <a:t>-18</a:t>
            </a:r>
            <a:endParaRPr lang="ko-KR" altLang="en-US" dirty="0">
              <a:latin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2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80994" y="983927"/>
            <a:ext cx="443262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간단한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얼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굴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인식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예제를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통한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작동</a:t>
            </a:r>
            <a:r>
              <a:rPr lang="ko-KR" altLang="ko-KR" kern="100" dirty="0">
                <a:solidFill>
                  <a:srgbClr val="333333"/>
                </a:solidFill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en-US" altLang="ko-KR" kern="100" dirty="0">
                <a:solidFill>
                  <a:srgbClr val="333333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7922" y="1382042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333333"/>
                </a:solidFill>
                <a:latin typeface="HY헤드라인M" panose="02030600000101010101" pitchFamily="18" charset="-127"/>
              </a:rPr>
              <a:t>sudo</a:t>
            </a:r>
            <a:r>
              <a:rPr lang="en-US" altLang="ko-KR" dirty="0">
                <a:solidFill>
                  <a:srgbClr val="333333"/>
                </a:solidFill>
                <a:latin typeface="HY헤드라인M" panose="02030600000101010101" pitchFamily="18" charset="-127"/>
              </a:rPr>
              <a:t> Nano face.py</a:t>
            </a:r>
            <a:endParaRPr lang="ko-KR" altLang="en-US" dirty="0"/>
          </a:p>
        </p:txBody>
      </p:sp>
      <p:pic>
        <p:nvPicPr>
          <p:cNvPr id="9" name="그림 8" descr="C:\Users\user\Downloads\2019-04-08-193803_655x390_scrot 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9" y="1923678"/>
            <a:ext cx="4672339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5508104" y="734168"/>
            <a:ext cx="3384376" cy="4554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import cv2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cap = cv2.VideoCapture(0)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face_pattern</a:t>
            </a: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= cv2.CascadeClassifier('haarcascade_frontalface_default.xml')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while True: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       ret, frame = </a:t>
            </a:r>
            <a:r>
              <a:rPr lang="en-US" altLang="ko-KR" sz="1000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cap.read</a:t>
            </a: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()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       gray = cv2.cvtColor(frame, cv2.COLOR_BGR2GRAY)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       </a:t>
            </a:r>
            <a:r>
              <a:rPr lang="en-US" altLang="ko-KR" sz="1000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faceList</a:t>
            </a: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= </a:t>
            </a:r>
            <a:r>
              <a:rPr lang="en-US" altLang="ko-KR" sz="1000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face_pattern.detectMultiScale</a:t>
            </a: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(gray, 1.5)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       for (x, y, w, h) in </a:t>
            </a:r>
            <a:r>
              <a:rPr lang="en-US" altLang="ko-KR" sz="1000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faceList</a:t>
            </a: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               cv2.rectangle(frame, (x, y), (</a:t>
            </a:r>
            <a:r>
              <a:rPr lang="en-US" altLang="ko-KR" sz="1000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x+w</a:t>
            </a: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y+h</a:t>
            </a: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), (0, 255, 0), 3)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       cv2.imshow('image', frame)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       if cv2.waitKey(1) &amp; 0xFF == </a:t>
            </a:r>
            <a:r>
              <a:rPr lang="en-US" altLang="ko-KR" sz="1000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ord</a:t>
            </a: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('q'):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                break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 err="1">
                <a:latin typeface="HY헤드라인M" panose="02030600000101010101" pitchFamily="18" charset="-127"/>
                <a:cs typeface="Times New Roman" panose="02020603050405020304" pitchFamily="18" charset="0"/>
              </a:rPr>
              <a:t>cap.release</a:t>
            </a: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()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cv2.destroyAllWindows()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7922" y="321592"/>
            <a:ext cx="214387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</a:rPr>
              <a:t>OpenCV </a:t>
            </a:r>
            <a:r>
              <a:rPr lang="ko-KR" altLang="en-US" dirty="0">
                <a:latin typeface="HY헤드라인M" panose="02030600000101010101" pitchFamily="18" charset="-127"/>
              </a:rPr>
              <a:t>설치</a:t>
            </a:r>
            <a:r>
              <a:rPr lang="en-US" altLang="ko-KR" dirty="0">
                <a:latin typeface="HY헤드라인M" panose="02030600000101010101" pitchFamily="18" charset="-127"/>
              </a:rPr>
              <a:t>-19</a:t>
            </a:r>
            <a:endParaRPr lang="ko-KR" altLang="en-US" dirty="0">
              <a:latin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2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:\Users\user\Downloads\2019-04-08-193654_640x528_scro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42" y="1203598"/>
            <a:ext cx="3441819" cy="2941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91749" y="4374444"/>
            <a:ext cx="478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 Camera</a:t>
            </a:r>
            <a:r>
              <a:rPr lang="ko-KR" altLang="en-US" dirty="0"/>
              <a:t>가 잘 작동됨을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27922" y="321592"/>
            <a:ext cx="214387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</a:rPr>
              <a:t>OpenCV </a:t>
            </a:r>
            <a:r>
              <a:rPr lang="ko-KR" altLang="en-US" dirty="0">
                <a:latin typeface="HY헤드라인M" panose="02030600000101010101" pitchFamily="18" charset="-127"/>
              </a:rPr>
              <a:t>설치</a:t>
            </a:r>
            <a:r>
              <a:rPr lang="en-US" altLang="ko-KR" dirty="0">
                <a:latin typeface="HY헤드라인M" panose="02030600000101010101" pitchFamily="18" charset="-127"/>
              </a:rPr>
              <a:t>-20</a:t>
            </a:r>
            <a:endParaRPr lang="ko-KR" altLang="en-US" dirty="0">
              <a:latin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0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23336" y="2139702"/>
            <a:ext cx="3097328" cy="61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가상환경 생성</a:t>
            </a:r>
          </a:p>
        </p:txBody>
      </p:sp>
    </p:spTree>
    <p:extLst>
      <p:ext uri="{BB962C8B-B14F-4D97-AF65-F5344CB8AC3E}">
        <p14:creationId xmlns:p14="http://schemas.microsoft.com/office/powerpoint/2010/main" val="293018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23528" y="195486"/>
            <a:ext cx="2160240" cy="504056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67544" y="53211"/>
            <a:ext cx="1872208" cy="110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가상환경 생성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7574"/>
            <a:ext cx="4464496" cy="2520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3795886"/>
            <a:ext cx="496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</a:rPr>
              <a:t>virtualenv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virtualenvwrapper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4422472"/>
            <a:ext cx="54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 err="1"/>
              <a:t>virtualenv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virtualenvwrapper</a:t>
            </a:r>
            <a:r>
              <a:rPr lang="ko-KR" altLang="en-US" sz="1600" dirty="0"/>
              <a:t>를 설치합니다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987574"/>
            <a:ext cx="3456384" cy="23762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6096" y="4389972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.profile </a:t>
            </a:r>
            <a:r>
              <a:rPr lang="ko-KR" altLang="en-US" sz="1400" dirty="0"/>
              <a:t>파일을 수정하기 위해 들어갑니다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27486" y="3725174"/>
            <a:ext cx="496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nano</a:t>
            </a:r>
            <a:r>
              <a:rPr lang="en-US" altLang="ko-KR" sz="1600" dirty="0">
                <a:solidFill>
                  <a:srgbClr val="FF0000"/>
                </a:solidFill>
              </a:rPr>
              <a:t> ~/.profile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5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23528" y="195486"/>
            <a:ext cx="2160240" cy="504056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67544" y="53211"/>
            <a:ext cx="1872208" cy="110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가상환경 생성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4137675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 err="1"/>
              <a:t>가상환경에</a:t>
            </a:r>
            <a:r>
              <a:rPr lang="ko-KR" altLang="en-US" sz="1600" dirty="0"/>
              <a:t> 진입할 수 있게 다음과 같은 코드를 입력해줍니다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27720"/>
            <a:ext cx="4562475" cy="27241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3528" y="3003798"/>
            <a:ext cx="331236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4048" y="1707654"/>
            <a:ext cx="424847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>
                <a:latin typeface="+mj-lt"/>
                <a:ea typeface="돋움" panose="020B0600000101010101" pitchFamily="50" charset="-127"/>
              </a:rPr>
              <a:t># </a:t>
            </a:r>
            <a:r>
              <a:rPr lang="en-US" altLang="ko-KR" sz="1300" dirty="0" err="1">
                <a:latin typeface="+mj-lt"/>
                <a:ea typeface="돋움" panose="020B0600000101010101" pitchFamily="50" charset="-127"/>
              </a:rPr>
              <a:t>virtualenv</a:t>
            </a:r>
            <a:r>
              <a:rPr lang="en-US" altLang="ko-KR" sz="1300" dirty="0">
                <a:latin typeface="+mj-lt"/>
                <a:ea typeface="돋움" panose="020B0600000101010101" pitchFamily="50" charset="-127"/>
              </a:rPr>
              <a:t> and </a:t>
            </a:r>
            <a:r>
              <a:rPr lang="en-US" altLang="ko-KR" sz="1300" dirty="0" err="1">
                <a:latin typeface="+mj-lt"/>
                <a:ea typeface="돋움" panose="020B0600000101010101" pitchFamily="50" charset="-127"/>
              </a:rPr>
              <a:t>virtualenvwrapper</a:t>
            </a:r>
            <a:r>
              <a:rPr lang="en-US" altLang="ko-KR" sz="1300" dirty="0">
                <a:latin typeface="+mj-lt"/>
                <a:ea typeface="돋움" panose="020B0600000101010101" pitchFamily="50" charset="-127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>
                <a:latin typeface="+mj-lt"/>
                <a:ea typeface="돋움" panose="020B0600000101010101" pitchFamily="50" charset="-127"/>
              </a:rPr>
              <a:t>export WORKON_HOME=$HOME/.</a:t>
            </a:r>
            <a:r>
              <a:rPr lang="en-US" altLang="ko-KR" sz="1300" dirty="0" err="1">
                <a:latin typeface="+mj-lt"/>
                <a:ea typeface="돋움" panose="020B0600000101010101" pitchFamily="50" charset="-127"/>
              </a:rPr>
              <a:t>virtualenvs</a:t>
            </a:r>
            <a:r>
              <a:rPr lang="en-US" altLang="ko-KR" sz="1300" dirty="0">
                <a:latin typeface="+mj-lt"/>
                <a:ea typeface="돋움" panose="020B0600000101010101" pitchFamily="50" charset="-127"/>
              </a:rPr>
              <a:t> source /usr/local/bin/virtualenvwrapper.sh</a:t>
            </a:r>
            <a:endParaRPr lang="en-US" altLang="ko-KR" sz="1300" dirty="0">
              <a:latin typeface="+mj-lt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0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276002" y="447316"/>
            <a:ext cx="4591996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76002" y="497064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도안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76002" y="1117664"/>
            <a:ext cx="2039459" cy="2884894"/>
            <a:chOff x="2276002" y="1117664"/>
            <a:chExt cx="2039459" cy="288489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002" y="1117664"/>
              <a:ext cx="2039459" cy="2884894"/>
            </a:xfrm>
            <a:prstGeom prst="rect">
              <a:avLst/>
            </a:prstGeom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2847219" y="1724577"/>
              <a:ext cx="897024" cy="166754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전체목록</a:t>
              </a:r>
              <a:r>
                <a:rPr lang="en-US" altLang="ko-KR" sz="1000" b="1" dirty="0"/>
                <a:t>[</a:t>
              </a:r>
              <a:r>
                <a:rPr lang="ko-KR" altLang="en-US" sz="1000" b="1" dirty="0"/>
                <a:t>이름순서</a:t>
              </a:r>
              <a:r>
                <a:rPr lang="en-US" altLang="ko-KR" sz="1000" b="1" dirty="0"/>
                <a:t>]</a:t>
              </a:r>
            </a:p>
            <a:p>
              <a:endParaRPr lang="en-US" altLang="ko-KR" sz="1000" b="1" dirty="0"/>
            </a:p>
            <a:p>
              <a:r>
                <a:rPr lang="en-US" altLang="ko-KR" sz="1000" b="1" dirty="0"/>
                <a:t>1. </a:t>
              </a:r>
              <a:r>
                <a:rPr lang="ko-KR" altLang="en-US" sz="1000" b="1" dirty="0"/>
                <a:t>사과</a:t>
              </a:r>
              <a:endParaRPr lang="en-US" altLang="ko-KR" sz="1000" b="1" dirty="0"/>
            </a:p>
            <a:p>
              <a:endParaRPr lang="en-US" altLang="ko-KR" sz="1000" b="1" dirty="0"/>
            </a:p>
            <a:p>
              <a:r>
                <a:rPr lang="en-US" altLang="ko-KR" sz="1000" b="1" dirty="0"/>
                <a:t>2. </a:t>
              </a:r>
              <a:r>
                <a:rPr lang="ko-KR" altLang="en-US" sz="1000" b="1" dirty="0"/>
                <a:t>딸기</a:t>
              </a:r>
              <a:endParaRPr lang="en-US" altLang="ko-KR" sz="1000" b="1" dirty="0"/>
            </a:p>
            <a:p>
              <a:endParaRPr lang="en-US" altLang="ko-KR" sz="1000" b="1" dirty="0"/>
            </a:p>
            <a:p>
              <a:r>
                <a:rPr lang="en-US" altLang="ko-KR" sz="1000" b="1" dirty="0"/>
                <a:t>3. </a:t>
              </a:r>
              <a:r>
                <a:rPr lang="ko-KR" altLang="en-US" sz="1000" b="1" dirty="0"/>
                <a:t>미등록</a:t>
              </a:r>
              <a:endParaRPr lang="en-US" altLang="ko-KR" sz="1000" b="1" dirty="0"/>
            </a:p>
            <a:p>
              <a:endParaRPr lang="en-US" altLang="ko-KR" sz="1000" b="1" dirty="0"/>
            </a:p>
            <a:p>
              <a:r>
                <a:rPr lang="en-US" altLang="ko-KR" sz="1000" b="1" dirty="0"/>
                <a:t>4. </a:t>
              </a:r>
              <a:r>
                <a:rPr lang="ko-KR" altLang="en-US" sz="1000" b="1" dirty="0"/>
                <a:t>바나나</a:t>
              </a: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39" y="1117664"/>
            <a:ext cx="2039459" cy="28848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7F1CE3-EE14-40DE-A3E6-5CC752FDF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62" y="2211710"/>
            <a:ext cx="1165645" cy="14243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B1E4BB-ABB3-458E-84D2-E6DD24023189}"/>
              </a:ext>
            </a:extLst>
          </p:cNvPr>
          <p:cNvSpPr txBox="1"/>
          <p:nvPr/>
        </p:nvSpPr>
        <p:spPr>
          <a:xfrm>
            <a:off x="5364088" y="2211710"/>
            <a:ext cx="608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수박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89898-5D0C-42EA-A5EE-BD9D95B11D8D}"/>
              </a:ext>
            </a:extLst>
          </p:cNvPr>
          <p:cNvSpPr txBox="1"/>
          <p:nvPr/>
        </p:nvSpPr>
        <p:spPr>
          <a:xfrm>
            <a:off x="5220072" y="1563638"/>
            <a:ext cx="1589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이름을 입력해 주세요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B4F35-7855-4E56-B889-7A72B7F7FB11}"/>
              </a:ext>
            </a:extLst>
          </p:cNvPr>
          <p:cNvSpPr txBox="1"/>
          <p:nvPr/>
        </p:nvSpPr>
        <p:spPr>
          <a:xfrm>
            <a:off x="5281251" y="3893689"/>
            <a:ext cx="1134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미등록 지정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DB4F35-7855-4E56-B889-7A72B7F7FB11}"/>
              </a:ext>
            </a:extLst>
          </p:cNvPr>
          <p:cNvSpPr txBox="1"/>
          <p:nvPr/>
        </p:nvSpPr>
        <p:spPr>
          <a:xfrm>
            <a:off x="2554108" y="3901383"/>
            <a:ext cx="1483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/>
              <a:t>스마트폰</a:t>
            </a:r>
            <a:r>
              <a:rPr lang="ko-KR" altLang="en-US" sz="1050" dirty="0"/>
              <a:t> </a:t>
            </a:r>
            <a:r>
              <a:rPr lang="en-US" altLang="ko-KR" sz="1050" dirty="0"/>
              <a:t>[</a:t>
            </a:r>
            <a:r>
              <a:rPr lang="ko-KR" altLang="en-US" sz="1050" dirty="0"/>
              <a:t>전체</a:t>
            </a:r>
            <a:r>
              <a:rPr lang="en-US" altLang="ko-KR" sz="1050" dirty="0"/>
              <a:t>1]</a:t>
            </a:r>
            <a:endParaRPr lang="ko-KR" altLang="en-US" sz="10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C7179BD-C966-4DE4-A8AC-D1F362FE8E19}"/>
              </a:ext>
            </a:extLst>
          </p:cNvPr>
          <p:cNvCxnSpPr>
            <a:cxnSpLocks/>
          </p:cNvCxnSpPr>
          <p:nvPr/>
        </p:nvCxnSpPr>
        <p:spPr>
          <a:xfrm flipV="1">
            <a:off x="3635896" y="2211710"/>
            <a:ext cx="1512168" cy="700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39752" y="4435186"/>
            <a:ext cx="46085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카메라에 인식되지 않는 식재료들은 직접 앱을 통하여 입력한다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6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23528" y="195486"/>
            <a:ext cx="2160240" cy="504056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67544" y="53211"/>
            <a:ext cx="1872208" cy="110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가상환경 생성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31590"/>
            <a:ext cx="4027987" cy="20882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528" y="334073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source ~/.profile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4088462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변경사항이 적용되도록 다시 입력합니다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1131589"/>
            <a:ext cx="4320480" cy="20882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44008" y="334073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mkvirtualenv</a:t>
            </a:r>
            <a:r>
              <a:rPr lang="en-US" altLang="ko-KR" sz="1600" dirty="0">
                <a:solidFill>
                  <a:srgbClr val="FF0000"/>
                </a:solidFill>
              </a:rPr>
              <a:t> cv –p python3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4008" y="408846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Python </a:t>
            </a:r>
            <a:r>
              <a:rPr lang="ko-KR" altLang="en-US" sz="1600" dirty="0" err="1"/>
              <a:t>가상환경을</a:t>
            </a:r>
            <a:r>
              <a:rPr lang="ko-KR" altLang="en-US" sz="1600" dirty="0"/>
              <a:t> 만들어주는데 원하는 버전의 숫자를 써줍니다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378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23528" y="195486"/>
            <a:ext cx="2160240" cy="504056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67544" y="53211"/>
            <a:ext cx="1872208" cy="110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가상환경 생성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-4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427734"/>
            <a:ext cx="4040144" cy="23042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97434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</a:t>
            </a:r>
            <a:r>
              <a:rPr lang="ko-KR" altLang="en-US" sz="1600" dirty="0"/>
              <a:t>가상환경 진입 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1377335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source ~/.profile</a:t>
            </a:r>
          </a:p>
          <a:p>
            <a:r>
              <a:rPr lang="en-US" altLang="ko-KR" sz="1600" dirty="0" err="1">
                <a:solidFill>
                  <a:srgbClr val="FF0000"/>
                </a:solidFill>
              </a:rPr>
              <a:t>workon</a:t>
            </a:r>
            <a:r>
              <a:rPr lang="en-US" altLang="ko-KR" sz="1600" dirty="0">
                <a:solidFill>
                  <a:srgbClr val="FF0000"/>
                </a:solidFill>
              </a:rPr>
              <a:t> cv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97434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</a:t>
            </a:r>
            <a:r>
              <a:rPr lang="ko-KR" altLang="en-US" sz="1600" dirty="0"/>
              <a:t>가상환경 나갈 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427734"/>
            <a:ext cx="3960440" cy="23042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50266" y="166972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deactivate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23336" y="2139702"/>
            <a:ext cx="3097328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USB Camera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환경설정</a:t>
            </a:r>
          </a:p>
        </p:txBody>
      </p:sp>
    </p:spTree>
    <p:extLst>
      <p:ext uri="{BB962C8B-B14F-4D97-AF65-F5344CB8AC3E}">
        <p14:creationId xmlns:p14="http://schemas.microsoft.com/office/powerpoint/2010/main" val="206383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79195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91749" y="156493"/>
            <a:ext cx="2664296" cy="110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USB Camera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환경설정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 descr="C:\Users\user\Downloads\2019-04-08-205042_1024x36_scro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2" y="1347614"/>
            <a:ext cx="7400462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539553" y="1275606"/>
            <a:ext cx="432048" cy="586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3" y="1933969"/>
            <a:ext cx="4436214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기본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설정</a:t>
            </a:r>
            <a:r>
              <a:rPr lang="ko-KR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ea typeface="Consolas" panose="020B0609020204030204" pitchFamily="49" charset="0"/>
                <a:cs typeface="Times New Roman" panose="02020603050405020304" pitchFamily="18" charset="0"/>
              </a:rPr>
              <a:t>-&gt; Raspberry Pi Configuration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 descr="C:\Users\user\Downloads\2019-04-08-205124_1024x600_scrot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2" y="2360271"/>
            <a:ext cx="7400462" cy="2587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7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79195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91749" y="156493"/>
            <a:ext cx="2664296" cy="110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USB Camera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환경설정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 descr="C:\Users\user\Downloads\2019-04-08-205141_480x449_scro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8" y="967923"/>
            <a:ext cx="4960371" cy="38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720299" y="1004911"/>
            <a:ext cx="4499774" cy="6307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16216" y="2513807"/>
            <a:ext cx="1763624" cy="372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Camera </a:t>
            </a:r>
            <a:r>
              <a:rPr lang="ko-KR" altLang="ko-KR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활성화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2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23336" y="2075424"/>
            <a:ext cx="3097328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 Streaming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83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잘린 사각형 2"/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1. Web Streaming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기능의 목적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9139" y="1038203"/>
            <a:ext cx="744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카메라</a:t>
            </a:r>
            <a:r>
              <a:rPr lang="en-US" altLang="ko-KR" sz="1100" dirty="0"/>
              <a:t>A</a:t>
            </a:r>
            <a:endParaRPr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2" y="1299813"/>
            <a:ext cx="4229100" cy="3228975"/>
          </a:xfrm>
          <a:prstGeom prst="rect">
            <a:avLst/>
          </a:prstGeom>
        </p:spPr>
      </p:pic>
      <p:pic>
        <p:nvPicPr>
          <p:cNvPr id="10" name="Picture 5" descr="C:\Users\O.C User\Desktop\캡스톤\사진\imag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710413"/>
            <a:ext cx="216024" cy="2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O.C User\Desktop\캡스톤\사진\imag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70" y="1419622"/>
            <a:ext cx="216024" cy="2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H="1">
            <a:off x="2853494" y="1164588"/>
            <a:ext cx="350354" cy="294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221497" y="2499742"/>
            <a:ext cx="782551" cy="284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41577" y="2368937"/>
            <a:ext cx="710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카메라</a:t>
            </a:r>
            <a:r>
              <a:rPr lang="en-US" altLang="ko-KR" sz="1100" dirty="0"/>
              <a:t>B</a:t>
            </a:r>
            <a:endParaRPr lang="ko-KR" altLang="en-US" sz="11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64" y="1164588"/>
            <a:ext cx="2039459" cy="2884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19" y="2147214"/>
            <a:ext cx="1060747" cy="1274918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6606225" y="1707654"/>
            <a:ext cx="952734" cy="2880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냉장고 내부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04048" y="4087238"/>
            <a:ext cx="4032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카메라</a:t>
            </a:r>
            <a:r>
              <a:rPr lang="en-US" altLang="ko-KR" sz="1400" dirty="0">
                <a:latin typeface="+mj-ea"/>
                <a:ea typeface="+mj-ea"/>
              </a:rPr>
              <a:t>B</a:t>
            </a:r>
            <a:r>
              <a:rPr lang="ko-KR" altLang="en-US" sz="1400" dirty="0">
                <a:latin typeface="+mj-ea"/>
                <a:ea typeface="+mj-ea"/>
              </a:rPr>
              <a:t>로 냉장고 내부를 실시간으로 촬영하고 그 영상을 웹 서버로 보내 앱에서 냉장고 내부를 확인할 수 있습니다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59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잘린 사각형 2"/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557535"/>
            <a:ext cx="56886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2. Web Streaming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요청 처리 과정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0363" y="1203598"/>
            <a:ext cx="230425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pic>
        <p:nvPicPr>
          <p:cNvPr id="1026" name="Picture 2" descr="nginx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81" y="2218564"/>
            <a:ext cx="2328851" cy="5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sk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6" y="3363838"/>
            <a:ext cx="2304256" cy="90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1600239" y="1639284"/>
            <a:ext cx="0" cy="389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1625691" y="2859782"/>
            <a:ext cx="0" cy="389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04416" y="2230484"/>
            <a:ext cx="5394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NGINX(Web Server): </a:t>
            </a:r>
            <a:r>
              <a:rPr lang="ko-KR" altLang="en-US" sz="1400" dirty="0" err="1"/>
              <a:t>웹서버는</a:t>
            </a:r>
            <a:r>
              <a:rPr lang="ko-KR" altLang="en-US" sz="1400" dirty="0"/>
              <a:t> </a:t>
            </a:r>
            <a:r>
              <a:rPr lang="en-US" altLang="ko-KR" sz="1400" dirty="0"/>
              <a:t>HTTP </a:t>
            </a:r>
            <a:r>
              <a:rPr lang="ko-KR" altLang="en-US" sz="1400" dirty="0"/>
              <a:t>프로토콜을 통해 읽힐 수 있는 문서 처리를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304416" y="3377326"/>
            <a:ext cx="5156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Flask(Python Web service): </a:t>
            </a:r>
            <a:r>
              <a:rPr lang="ko-KR" altLang="en-US" sz="1400" dirty="0" err="1"/>
              <a:t>파이썬의</a:t>
            </a:r>
            <a:r>
              <a:rPr lang="ko-KR" altLang="en-US" sz="1400" dirty="0"/>
              <a:t> 마이크로 웹 프레임워크이다</a:t>
            </a:r>
            <a:r>
              <a:rPr lang="en-US" altLang="ko-KR" sz="1400" dirty="0"/>
              <a:t>. </a:t>
            </a:r>
            <a:r>
              <a:rPr lang="ko-KR" altLang="en-US" sz="1400" dirty="0"/>
              <a:t>다양한 웹 엔진과 붙여서 쓸 수 있고 코드도 비교적 단순하다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237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잘린 사각형 2"/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3. Apache VS Nginx</a:t>
            </a: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06713"/>
            <a:ext cx="6924390" cy="16561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7584" y="2881188"/>
            <a:ext cx="692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구글트랜드를</a:t>
            </a:r>
            <a:r>
              <a:rPr lang="ko-KR" altLang="en-US" sz="1400" dirty="0"/>
              <a:t> 통해 전세계와 대한민국에서 </a:t>
            </a:r>
            <a:r>
              <a:rPr lang="en-US" altLang="ko-KR" sz="1400" dirty="0"/>
              <a:t>Apache</a:t>
            </a:r>
            <a:r>
              <a:rPr lang="ko-KR" altLang="en-US" sz="1400" dirty="0"/>
              <a:t>와 </a:t>
            </a:r>
            <a:r>
              <a:rPr lang="en-US" altLang="ko-KR" sz="1400" dirty="0"/>
              <a:t>Nginx</a:t>
            </a:r>
            <a:r>
              <a:rPr lang="ko-KR" altLang="en-US" sz="1400" dirty="0"/>
              <a:t>의 관심을 알아본 결과</a:t>
            </a:r>
            <a:r>
              <a:rPr lang="en-US" altLang="ko-KR" sz="1400" dirty="0"/>
              <a:t>(</a:t>
            </a:r>
            <a:r>
              <a:rPr lang="ko-KR" altLang="en-US" sz="1400" dirty="0"/>
              <a:t>파란색이 </a:t>
            </a:r>
            <a:r>
              <a:rPr lang="en-US" altLang="ko-KR" sz="1400" dirty="0"/>
              <a:t>Apache, </a:t>
            </a:r>
            <a:r>
              <a:rPr lang="ko-KR" altLang="en-US" sz="1400" dirty="0"/>
              <a:t>빨간색이 </a:t>
            </a:r>
            <a:r>
              <a:rPr lang="en-US" altLang="ko-KR" sz="1400" dirty="0"/>
              <a:t>Nginx) (2013/06/01-2018/06/01)</a:t>
            </a:r>
            <a:endParaRPr lang="ko-KR" altLang="en-US" sz="1400" dirty="0"/>
          </a:p>
        </p:txBody>
      </p:sp>
      <p:pic>
        <p:nvPicPr>
          <p:cNvPr id="3074" name="Picture 2" descr="apach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22699"/>
            <a:ext cx="1751012" cy="13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61536" y="4083918"/>
            <a:ext cx="5527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요청 하나 당 하나의 </a:t>
            </a:r>
            <a:r>
              <a:rPr lang="en-US" altLang="ko-KR" sz="1400" dirty="0"/>
              <a:t>Thread</a:t>
            </a:r>
            <a:r>
              <a:rPr lang="ko-KR" altLang="en-US" sz="1400" dirty="0"/>
              <a:t>가 처리하기 때문에 요청이 많을수록 </a:t>
            </a:r>
            <a:r>
              <a:rPr lang="en-US" altLang="ko-KR" sz="1400" dirty="0"/>
              <a:t>CPU</a:t>
            </a:r>
            <a:r>
              <a:rPr lang="ko-KR" altLang="en-US" sz="1400" dirty="0"/>
              <a:t>와 메모리의 사용이 증가하고 그로 인해 성능이 저하될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87824" y="3721250"/>
            <a:ext cx="4896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꽤 오래전부터 개발된 </a:t>
            </a:r>
            <a:r>
              <a:rPr lang="ko-KR" altLang="en-US" sz="1400" dirty="0" err="1"/>
              <a:t>웹서버로</a:t>
            </a:r>
            <a:r>
              <a:rPr lang="ko-KR" altLang="en-US" sz="1400" dirty="0"/>
              <a:t> 안정적이고 확장성이 높음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00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잘린 사각형 2"/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3. Apache VS Nginx</a:t>
            </a: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Picture 2" descr="nginx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5660"/>
            <a:ext cx="23288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9872" y="1563638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보안과 속도를 최적화 시키려는 목적으로 만든 </a:t>
            </a:r>
            <a:r>
              <a:rPr lang="ko-KR" altLang="en-US" sz="1400" dirty="0" err="1"/>
              <a:t>웹서버로</a:t>
            </a:r>
            <a:r>
              <a:rPr lang="en-US" altLang="ko-KR" sz="1400" dirty="0"/>
              <a:t>,  </a:t>
            </a:r>
            <a:r>
              <a:rPr lang="ko-KR" altLang="en-US" sz="1400" dirty="0"/>
              <a:t>사용법이 매우 간단하고 정적 데이터 처리가 많은 서비스에 적합하다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19872" y="2129716"/>
            <a:ext cx="54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프로그램의 흐름이 </a:t>
            </a:r>
            <a:r>
              <a:rPr lang="en-US" altLang="ko-KR" sz="1400" dirty="0"/>
              <a:t>event</a:t>
            </a:r>
            <a:r>
              <a:rPr lang="ko-KR" altLang="en-US" sz="1400" dirty="0"/>
              <a:t>에 의해 결정되는 </a:t>
            </a:r>
            <a:r>
              <a:rPr lang="en-US" altLang="ko-KR" sz="1400" dirty="0"/>
              <a:t>Event Driven</a:t>
            </a:r>
            <a:r>
              <a:rPr lang="ko-KR" altLang="en-US" sz="1400" dirty="0"/>
              <a:t>방식의 </a:t>
            </a:r>
            <a:r>
              <a:rPr lang="ko-KR" altLang="en-US" sz="1400" dirty="0" err="1"/>
              <a:t>웹서버이다</a:t>
            </a:r>
            <a:r>
              <a:rPr lang="en-US" altLang="ko-KR" sz="1400" dirty="0"/>
              <a:t>. </a:t>
            </a:r>
            <a:r>
              <a:rPr lang="ko-KR" altLang="en-US" sz="1400" dirty="0"/>
              <a:t>요청에 대한 각 상태를 정해서 </a:t>
            </a:r>
            <a:r>
              <a:rPr lang="en-US" altLang="ko-KR" sz="1400" dirty="0"/>
              <a:t>event</a:t>
            </a:r>
            <a:r>
              <a:rPr lang="ko-KR" altLang="en-US" sz="1400" dirty="0"/>
              <a:t>가 발생할 때마다 </a:t>
            </a:r>
            <a:r>
              <a:rPr lang="en-US" altLang="ko-KR" sz="1400" dirty="0"/>
              <a:t>event</a:t>
            </a:r>
            <a:r>
              <a:rPr lang="ko-KR" altLang="en-US" sz="1400" dirty="0"/>
              <a:t>를 처리한다</a:t>
            </a:r>
            <a:r>
              <a:rPr lang="en-US" altLang="ko-KR" sz="1400" dirty="0"/>
              <a:t>. </a:t>
            </a:r>
            <a:r>
              <a:rPr lang="ko-KR" altLang="en-US" sz="1400" dirty="0"/>
              <a:t>적은 수의 </a:t>
            </a:r>
            <a:r>
              <a:rPr lang="en-US" altLang="ko-KR" sz="1400" dirty="0"/>
              <a:t>Thread</a:t>
            </a:r>
            <a:r>
              <a:rPr lang="ko-KR" altLang="en-US" sz="1400" dirty="0"/>
              <a:t>로 효율적으로 요청을 처리하며</a:t>
            </a:r>
            <a:r>
              <a:rPr lang="en-US" altLang="ko-KR" sz="1400" dirty="0"/>
              <a:t>, Thread</a:t>
            </a:r>
            <a:r>
              <a:rPr lang="ko-KR" altLang="en-US" sz="1400" dirty="0"/>
              <a:t>를 적게 사용하기 때문에 메모리도 적게 사용하는 구조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3795886"/>
            <a:ext cx="7799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* Nginx</a:t>
            </a:r>
            <a:r>
              <a:rPr lang="ko-KR" altLang="en-US" sz="1400" b="1" dirty="0"/>
              <a:t>는 요청에 대해 적은 수의 </a:t>
            </a:r>
            <a:r>
              <a:rPr lang="en-US" altLang="ko-KR" sz="1400" b="1" dirty="0"/>
              <a:t>Thread</a:t>
            </a:r>
            <a:r>
              <a:rPr lang="ko-KR" altLang="en-US" sz="1400" b="1" dirty="0"/>
              <a:t>로 효율적으로 처리 할 수 있고 메모리도 적게 사용하고 사용법이 매우 간단하고 속도가 빠르기 때문에 </a:t>
            </a:r>
            <a:r>
              <a:rPr lang="en-US" altLang="ko-KR" sz="1400" b="1" dirty="0"/>
              <a:t>Nginx</a:t>
            </a:r>
            <a:r>
              <a:rPr lang="ko-KR" altLang="en-US" sz="1400" b="1" dirty="0"/>
              <a:t>로 사용하기로 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791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276002" y="447316"/>
            <a:ext cx="4591996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76002" y="497064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도안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707904" y="1275606"/>
            <a:ext cx="1440160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707904" y="2571750"/>
            <a:ext cx="144528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</a:t>
            </a:r>
            <a:endParaRPr lang="ko-KR" altLang="en-US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4956" y="3640504"/>
            <a:ext cx="178229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OpenCV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(Object Detection)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30132" y="1899040"/>
            <a:ext cx="144528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lang="ko-KR" altLang="en-US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54834" y="2247714"/>
            <a:ext cx="72008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PHP</a:t>
            </a:r>
            <a:endParaRPr lang="ko-KR" altLang="en-US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63018" y="1275606"/>
            <a:ext cx="144528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Webstreaming</a:t>
            </a:r>
            <a:endParaRPr lang="en-US" altLang="ko-KR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727523" y="3964540"/>
            <a:ext cx="93354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Camera 1</a:t>
            </a:r>
            <a:endParaRPr lang="ko-KR" altLang="en-US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40352" y="1599642"/>
            <a:ext cx="93354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Camera 2</a:t>
            </a:r>
            <a:endParaRPr lang="ko-KR" altLang="en-US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83C69D6-EF7F-49A3-B28D-9CB1A983852C}"/>
              </a:ext>
            </a:extLst>
          </p:cNvPr>
          <p:cNvCxnSpPr/>
          <p:nvPr/>
        </p:nvCxnSpPr>
        <p:spPr>
          <a:xfrm>
            <a:off x="2357250" y="2139702"/>
            <a:ext cx="1232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14C0D6-45E3-43BE-8056-C5DBA00562FB}"/>
              </a:ext>
            </a:extLst>
          </p:cNvPr>
          <p:cNvCxnSpPr/>
          <p:nvPr/>
        </p:nvCxnSpPr>
        <p:spPr>
          <a:xfrm flipH="1">
            <a:off x="2357250" y="2787774"/>
            <a:ext cx="1232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714C0D6-45E3-43BE-8056-C5DBA00562FB}"/>
              </a:ext>
            </a:extLst>
          </p:cNvPr>
          <p:cNvCxnSpPr/>
          <p:nvPr/>
        </p:nvCxnSpPr>
        <p:spPr>
          <a:xfrm flipH="1">
            <a:off x="7380312" y="1779662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14C0D6-45E3-43BE-8056-C5DBA00562FB}"/>
              </a:ext>
            </a:extLst>
          </p:cNvPr>
          <p:cNvCxnSpPr/>
          <p:nvPr/>
        </p:nvCxnSpPr>
        <p:spPr>
          <a:xfrm flipH="1">
            <a:off x="5292080" y="1807471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714C0D6-45E3-43BE-8056-C5DBA00562FB}"/>
              </a:ext>
            </a:extLst>
          </p:cNvPr>
          <p:cNvCxnSpPr/>
          <p:nvPr/>
        </p:nvCxnSpPr>
        <p:spPr>
          <a:xfrm flipH="1">
            <a:off x="2392654" y="4180564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714C0D6-45E3-43BE-8056-C5DBA00562FB}"/>
              </a:ext>
            </a:extLst>
          </p:cNvPr>
          <p:cNvCxnSpPr/>
          <p:nvPr/>
        </p:nvCxnSpPr>
        <p:spPr>
          <a:xfrm flipH="1" flipV="1">
            <a:off x="1452775" y="3075806"/>
            <a:ext cx="1" cy="468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8D26BDF6-6B0C-46B8-BC76-F4101728CE60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C31F10-9FAA-4DCD-AD2E-CA2705FBB00A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3DD12-A779-401C-AA8B-F54444120EE6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4-1.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7FA942-F692-4E7E-907B-C1E98DCDA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7" y="1065759"/>
            <a:ext cx="4101467" cy="24420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1E1E7D-C74C-414C-811E-3FC0873F9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65759"/>
            <a:ext cx="4101467" cy="2442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D3773C-666E-438E-912A-8BBC4BA7356C}"/>
              </a:ext>
            </a:extLst>
          </p:cNvPr>
          <p:cNvSpPr txBox="1"/>
          <p:nvPr/>
        </p:nvSpPr>
        <p:spPr>
          <a:xfrm>
            <a:off x="571570" y="3661367"/>
            <a:ext cx="4065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remove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600" b="1" dirty="0">
                <a:solidFill>
                  <a:srgbClr val="FF0000"/>
                </a:solidFill>
              </a:rPr>
              <a:t>*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--purge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8D54F-705D-4805-9420-D09020E6BD76}"/>
              </a:ext>
            </a:extLst>
          </p:cNvPr>
          <p:cNvSpPr txBox="1"/>
          <p:nvPr/>
        </p:nvSpPr>
        <p:spPr>
          <a:xfrm>
            <a:off x="4697659" y="3676755"/>
            <a:ext cx="4001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remove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apache*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--purge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3C183-B04F-4E16-889E-9CFA31F39CD0}"/>
              </a:ext>
            </a:extLst>
          </p:cNvPr>
          <p:cNvSpPr txBox="1"/>
          <p:nvPr/>
        </p:nvSpPr>
        <p:spPr>
          <a:xfrm>
            <a:off x="450353" y="4299942"/>
            <a:ext cx="771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Nginx </a:t>
            </a:r>
            <a:r>
              <a:rPr lang="ko-KR" altLang="en-US" b="1" dirty="0"/>
              <a:t>설치 전 미리 설치 되어 있는 </a:t>
            </a:r>
            <a:r>
              <a:rPr lang="en-US" altLang="ko-KR" b="1" dirty="0"/>
              <a:t>Nginx</a:t>
            </a:r>
            <a:r>
              <a:rPr lang="ko-KR" altLang="en-US" b="1" dirty="0"/>
              <a:t>와 </a:t>
            </a:r>
            <a:r>
              <a:rPr lang="en-US" altLang="ko-KR" b="1" dirty="0"/>
              <a:t>Apache</a:t>
            </a:r>
            <a:r>
              <a:rPr lang="ko-KR" altLang="en-US" b="1" dirty="0"/>
              <a:t>를 삭제한다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8175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78A78B5C-71F3-4897-8F0B-FD83B9C1D6E0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C9DE7-2222-4EBA-A652-81DDC1A1B4AE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2AF0F-4899-495C-A257-D592AEAF08FE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4-2.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37B1D9-D778-40C2-B8C2-E7110CF6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3" y="1203598"/>
            <a:ext cx="4297671" cy="2558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24D58F-90E4-41FE-8AF8-767C5199B37B}"/>
              </a:ext>
            </a:extLst>
          </p:cNvPr>
          <p:cNvSpPr txBox="1"/>
          <p:nvPr/>
        </p:nvSpPr>
        <p:spPr>
          <a:xfrm>
            <a:off x="490352" y="3823805"/>
            <a:ext cx="249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install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nginx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54144-A406-40CD-92EA-D554563D781C}"/>
              </a:ext>
            </a:extLst>
          </p:cNvPr>
          <p:cNvSpPr txBox="1"/>
          <p:nvPr/>
        </p:nvSpPr>
        <p:spPr>
          <a:xfrm>
            <a:off x="490352" y="4251031"/>
            <a:ext cx="2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Nginx</a:t>
            </a:r>
            <a:r>
              <a:rPr lang="ko-KR" altLang="en-US" b="1" dirty="0"/>
              <a:t>를 설치한다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AB88DD-48AE-4877-BEF4-69EACA405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065759"/>
            <a:ext cx="3960440" cy="29587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1276DC-BB02-4065-A9A5-DA2EDBB8CD38}"/>
              </a:ext>
            </a:extLst>
          </p:cNvPr>
          <p:cNvSpPr/>
          <p:nvPr/>
        </p:nvSpPr>
        <p:spPr>
          <a:xfrm flipV="1">
            <a:off x="5187676" y="1347613"/>
            <a:ext cx="392436" cy="197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0E962-1966-4797-9C87-68AB040E41D4}"/>
              </a:ext>
            </a:extLst>
          </p:cNvPr>
          <p:cNvSpPr txBox="1"/>
          <p:nvPr/>
        </p:nvSpPr>
        <p:spPr>
          <a:xfrm>
            <a:off x="4932040" y="4035972"/>
            <a:ext cx="249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localhost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0D01D9-6936-49BE-B9C8-D7BC13B2C71A}"/>
              </a:ext>
            </a:extLst>
          </p:cNvPr>
          <p:cNvSpPr txBox="1"/>
          <p:nvPr/>
        </p:nvSpPr>
        <p:spPr>
          <a:xfrm>
            <a:off x="4538380" y="4386009"/>
            <a:ext cx="474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인터넷 창을 열어서 </a:t>
            </a:r>
            <a:r>
              <a:rPr lang="en-US" altLang="ko-KR" b="1" dirty="0"/>
              <a:t>localhost </a:t>
            </a:r>
            <a:r>
              <a:rPr lang="ko-KR" altLang="en-US" b="1" dirty="0"/>
              <a:t>혹은 자신의 </a:t>
            </a:r>
            <a:r>
              <a:rPr lang="en-US" altLang="ko-KR" b="1" dirty="0" err="1"/>
              <a:t>ip</a:t>
            </a:r>
            <a:r>
              <a:rPr lang="ko-KR" altLang="en-US" b="1" dirty="0"/>
              <a:t>주소를 입력하여 설치 확인을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820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504D0F9C-928A-4741-BE73-F85F238FEF3D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61E57B-149A-42E5-A929-1A7FC6039814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1CB57-6BBF-4C39-B784-15DA8F7A7D3C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4-3.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835A4D-9C80-419D-8359-70E484A0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4" y="1081763"/>
            <a:ext cx="3888472" cy="2858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784F73-EED7-4884-8564-144C51A30ECB}"/>
              </a:ext>
            </a:extLst>
          </p:cNvPr>
          <p:cNvSpPr txBox="1"/>
          <p:nvPr/>
        </p:nvSpPr>
        <p:spPr>
          <a:xfrm>
            <a:off x="440040" y="4033243"/>
            <a:ext cx="470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nano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nginx.conf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DC0079-EDFE-44B5-BD29-EE9D876E5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81763"/>
            <a:ext cx="4199283" cy="28581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F0C1AA-1447-4789-B562-D95BDB916D97}"/>
              </a:ext>
            </a:extLst>
          </p:cNvPr>
          <p:cNvSpPr/>
          <p:nvPr/>
        </p:nvSpPr>
        <p:spPr>
          <a:xfrm flipV="1">
            <a:off x="4854381" y="2238762"/>
            <a:ext cx="941755" cy="260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8D0A52-3BB5-4D2D-A347-FAB01E73FC01}"/>
              </a:ext>
            </a:extLst>
          </p:cNvPr>
          <p:cNvSpPr txBox="1"/>
          <p:nvPr/>
        </p:nvSpPr>
        <p:spPr>
          <a:xfrm>
            <a:off x="5875792" y="2402023"/>
            <a:ext cx="326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주석 해제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한 번에 모든 새 연결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승인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6D7B60-651D-4714-A19D-916721941B2B}"/>
              </a:ext>
            </a:extLst>
          </p:cNvPr>
          <p:cNvSpPr txBox="1"/>
          <p:nvPr/>
        </p:nvSpPr>
        <p:spPr>
          <a:xfrm>
            <a:off x="4396241" y="4343044"/>
            <a:ext cx="474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nginx.conf</a:t>
            </a:r>
            <a:r>
              <a:rPr lang="en-US" altLang="ko-KR" b="1" dirty="0"/>
              <a:t> </a:t>
            </a:r>
            <a:r>
              <a:rPr lang="ko-KR" altLang="en-US" b="1" dirty="0"/>
              <a:t>파일을 수정한다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570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DA65CF29-D6DE-458A-AF95-A22A994BEC52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DFC3FF-5332-4EC1-996B-1C0745294A53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23EE0-E5FB-4601-AF3A-09294631975F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4-4.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A222F7-BEA3-4268-9C48-AB29E21A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4" y="1131590"/>
            <a:ext cx="5684016" cy="33843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6162BB-F16F-4A15-A528-061354C199FE}"/>
              </a:ext>
            </a:extLst>
          </p:cNvPr>
          <p:cNvSpPr/>
          <p:nvPr/>
        </p:nvSpPr>
        <p:spPr>
          <a:xfrm flipV="1">
            <a:off x="1043608" y="2787772"/>
            <a:ext cx="1512168" cy="1440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74DB4BC-F247-4FF7-A3D0-18721826CAA1}"/>
              </a:ext>
            </a:extLst>
          </p:cNvPr>
          <p:cNvCxnSpPr>
            <a:cxnSpLocks/>
          </p:cNvCxnSpPr>
          <p:nvPr/>
        </p:nvCxnSpPr>
        <p:spPr>
          <a:xfrm flipV="1">
            <a:off x="2555776" y="2643758"/>
            <a:ext cx="504056" cy="172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DCB578-0247-4532-921D-A051B46F6C7B}"/>
              </a:ext>
            </a:extLst>
          </p:cNvPr>
          <p:cNvSpPr txBox="1"/>
          <p:nvPr/>
        </p:nvSpPr>
        <p:spPr>
          <a:xfrm>
            <a:off x="3049478" y="2272476"/>
            <a:ext cx="249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65 </a:t>
            </a:r>
            <a:r>
              <a:rPr lang="ko-KR" altLang="en-US" sz="1400" b="1" dirty="0">
                <a:solidFill>
                  <a:srgbClr val="FF0000"/>
                </a:solidFill>
              </a:rPr>
              <a:t>에서 </a:t>
            </a:r>
            <a:r>
              <a:rPr lang="en-US" altLang="ko-KR" sz="1400" b="1" dirty="0">
                <a:solidFill>
                  <a:srgbClr val="FF0000"/>
                </a:solidFill>
              </a:rPr>
              <a:t>30</a:t>
            </a:r>
            <a:r>
              <a:rPr lang="ko-KR" altLang="en-US" sz="1400" b="1" dirty="0">
                <a:solidFill>
                  <a:srgbClr val="FF0000"/>
                </a:solidFill>
              </a:rPr>
              <a:t>으로 변경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연결 열려 있는 시간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9CB8FD-4AF9-4D36-9ACF-0CD646F3B179}"/>
              </a:ext>
            </a:extLst>
          </p:cNvPr>
          <p:cNvSpPr/>
          <p:nvPr/>
        </p:nvSpPr>
        <p:spPr>
          <a:xfrm flipV="1">
            <a:off x="1043608" y="3074956"/>
            <a:ext cx="1296144" cy="15617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7DAF02-25F7-4AE9-9DE0-94C4F04458FF}"/>
              </a:ext>
            </a:extLst>
          </p:cNvPr>
          <p:cNvCxnSpPr>
            <a:cxnSpLocks/>
          </p:cNvCxnSpPr>
          <p:nvPr/>
        </p:nvCxnSpPr>
        <p:spPr>
          <a:xfrm>
            <a:off x="2356770" y="3074956"/>
            <a:ext cx="1063102" cy="156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E9A4BF-F01B-4F47-A4A0-53B4E6CCE409}"/>
              </a:ext>
            </a:extLst>
          </p:cNvPr>
          <p:cNvSpPr txBox="1"/>
          <p:nvPr/>
        </p:nvSpPr>
        <p:spPr>
          <a:xfrm>
            <a:off x="3489456" y="2947814"/>
            <a:ext cx="2450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주석 해제</a:t>
            </a:r>
            <a:r>
              <a:rPr lang="en-US" altLang="ko-KR" sz="1400" b="1" dirty="0">
                <a:solidFill>
                  <a:srgbClr val="FF0000"/>
                </a:solidFill>
              </a:rPr>
              <a:t>, off</a:t>
            </a:r>
            <a:r>
              <a:rPr lang="ko-KR" altLang="en-US" sz="1400" b="1" dirty="0">
                <a:solidFill>
                  <a:srgbClr val="FF0000"/>
                </a:solidFill>
              </a:rPr>
              <a:t>로 설정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오류 메시지 및 응답 헤더에 버전 번호 표시 안 됨</a:t>
            </a:r>
          </a:p>
        </p:txBody>
      </p:sp>
    </p:spTree>
    <p:extLst>
      <p:ext uri="{BB962C8B-B14F-4D97-AF65-F5344CB8AC3E}">
        <p14:creationId xmlns:p14="http://schemas.microsoft.com/office/powerpoint/2010/main" val="11305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1FEA01D9-172D-4D99-B518-3BD22F32C34C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F81DE3-C8D9-4E64-9E6F-F1481137C71E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6097D-0DA3-48F1-9BC8-8F7DD2AD601F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4-5.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7207C1-A92B-4C2B-84FB-08C30705D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" y="1087495"/>
            <a:ext cx="5233765" cy="384069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BC44EC-7063-416E-B59A-30517951179B}"/>
              </a:ext>
            </a:extLst>
          </p:cNvPr>
          <p:cNvCxnSpPr>
            <a:cxnSpLocks/>
          </p:cNvCxnSpPr>
          <p:nvPr/>
        </p:nvCxnSpPr>
        <p:spPr>
          <a:xfrm>
            <a:off x="1947218" y="1670902"/>
            <a:ext cx="326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36F7E4-907C-40CD-838D-DA6CF8697A54}"/>
              </a:ext>
            </a:extLst>
          </p:cNvPr>
          <p:cNvSpPr txBox="1"/>
          <p:nvPr/>
        </p:nvSpPr>
        <p:spPr>
          <a:xfrm>
            <a:off x="2272839" y="1547970"/>
            <a:ext cx="95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주석 해제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F05C7E-0C95-4BC8-9043-CFCEAA50ADA4}"/>
              </a:ext>
            </a:extLst>
          </p:cNvPr>
          <p:cNvSpPr/>
          <p:nvPr/>
        </p:nvSpPr>
        <p:spPr>
          <a:xfrm flipV="1">
            <a:off x="923143" y="1670902"/>
            <a:ext cx="984561" cy="12536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2D6168-242A-4E41-A8A9-9D9C94B624BB}"/>
              </a:ext>
            </a:extLst>
          </p:cNvPr>
          <p:cNvCxnSpPr>
            <a:cxnSpLocks/>
          </p:cNvCxnSpPr>
          <p:nvPr/>
        </p:nvCxnSpPr>
        <p:spPr>
          <a:xfrm>
            <a:off x="2314431" y="2044764"/>
            <a:ext cx="326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CD7107-29D5-4EF9-9F27-29E8341006A9}"/>
              </a:ext>
            </a:extLst>
          </p:cNvPr>
          <p:cNvSpPr txBox="1"/>
          <p:nvPr/>
        </p:nvSpPr>
        <p:spPr>
          <a:xfrm>
            <a:off x="2616106" y="1838278"/>
            <a:ext cx="1973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주석 해제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및 값을 </a:t>
            </a:r>
            <a:r>
              <a:rPr lang="en-US" altLang="ko-KR" sz="1400" b="1" dirty="0">
                <a:solidFill>
                  <a:srgbClr val="FF0000"/>
                </a:solidFill>
              </a:rPr>
              <a:t>5</a:t>
            </a:r>
            <a:r>
              <a:rPr lang="ko-KR" altLang="en-US" sz="1400" b="1" dirty="0">
                <a:solidFill>
                  <a:srgbClr val="FF0000"/>
                </a:solidFill>
              </a:rPr>
              <a:t>로 변경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B548D0-106A-40FD-83AA-D9C2C5B69846}"/>
              </a:ext>
            </a:extLst>
          </p:cNvPr>
          <p:cNvSpPr/>
          <p:nvPr/>
        </p:nvSpPr>
        <p:spPr>
          <a:xfrm flipV="1">
            <a:off x="941713" y="1954820"/>
            <a:ext cx="1331126" cy="1768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2F74FB-50EB-4D8C-A489-9D97A1A065AE}"/>
              </a:ext>
            </a:extLst>
          </p:cNvPr>
          <p:cNvCxnSpPr>
            <a:cxnSpLocks/>
          </p:cNvCxnSpPr>
          <p:nvPr/>
        </p:nvCxnSpPr>
        <p:spPr>
          <a:xfrm>
            <a:off x="2483768" y="2348164"/>
            <a:ext cx="745414" cy="13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0D8373-2EA6-4388-B07F-53A1485C64AF}"/>
              </a:ext>
            </a:extLst>
          </p:cNvPr>
          <p:cNvSpPr txBox="1"/>
          <p:nvPr/>
        </p:nvSpPr>
        <p:spPr>
          <a:xfrm>
            <a:off x="3229181" y="2109531"/>
            <a:ext cx="2327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주석 해제</a:t>
            </a:r>
            <a:r>
              <a:rPr lang="en-US" altLang="ko-KR" sz="1400" b="1" dirty="0">
                <a:solidFill>
                  <a:srgbClr val="FF0000"/>
                </a:solidFill>
              </a:rPr>
              <a:t>, HTTP/1.0 </a:t>
            </a:r>
            <a:r>
              <a:rPr lang="ko-KR" altLang="en-US" sz="1400" b="1" dirty="0">
                <a:solidFill>
                  <a:srgbClr val="FF0000"/>
                </a:solidFill>
              </a:rPr>
              <a:t>및 </a:t>
            </a:r>
            <a:r>
              <a:rPr lang="en-US" altLang="ko-KR" sz="1400" b="1" dirty="0">
                <a:solidFill>
                  <a:srgbClr val="FF0000"/>
                </a:solidFill>
              </a:rPr>
              <a:t>HTTP/1.1 </a:t>
            </a:r>
            <a:r>
              <a:rPr lang="ko-KR" altLang="en-US" sz="1400" b="1" dirty="0">
                <a:solidFill>
                  <a:srgbClr val="FF0000"/>
                </a:solidFill>
              </a:rPr>
              <a:t>모두 압축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DE7B1F-005D-4626-B236-D461BFB1C733}"/>
              </a:ext>
            </a:extLst>
          </p:cNvPr>
          <p:cNvSpPr/>
          <p:nvPr/>
        </p:nvSpPr>
        <p:spPr>
          <a:xfrm flipV="1">
            <a:off x="928552" y="2259701"/>
            <a:ext cx="1555216" cy="15588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33BD65-3074-43E2-A614-989D6CE3841E}"/>
              </a:ext>
            </a:extLst>
          </p:cNvPr>
          <p:cNvSpPr/>
          <p:nvPr/>
        </p:nvSpPr>
        <p:spPr>
          <a:xfrm flipV="1">
            <a:off x="923143" y="2414281"/>
            <a:ext cx="1391288" cy="12933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5019AA4-2446-4184-B3B4-AC5B75F8709F}"/>
              </a:ext>
            </a:extLst>
          </p:cNvPr>
          <p:cNvCxnSpPr>
            <a:cxnSpLocks/>
          </p:cNvCxnSpPr>
          <p:nvPr/>
        </p:nvCxnSpPr>
        <p:spPr>
          <a:xfrm>
            <a:off x="2327025" y="2529007"/>
            <a:ext cx="1812927" cy="207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AD12B9-575E-4C06-A975-7495C95C33A5}"/>
              </a:ext>
            </a:extLst>
          </p:cNvPr>
          <p:cNvSpPr txBox="1"/>
          <p:nvPr/>
        </p:nvSpPr>
        <p:spPr>
          <a:xfrm>
            <a:off x="4163911" y="2598746"/>
            <a:ext cx="139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gzip_min_length</a:t>
            </a:r>
            <a:r>
              <a:rPr lang="en-US" altLang="ko-KR" sz="1400" b="1" dirty="0">
                <a:solidFill>
                  <a:srgbClr val="FF0000"/>
                </a:solidFill>
              </a:rPr>
              <a:t> 256;</a:t>
            </a:r>
            <a:r>
              <a:rPr lang="ko-KR" altLang="en-US" sz="1400" b="1" dirty="0">
                <a:solidFill>
                  <a:srgbClr val="FF0000"/>
                </a:solidFill>
              </a:rPr>
              <a:t>을 삽입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502EBB-B731-4DE8-98E4-C0CE72FF568D}"/>
              </a:ext>
            </a:extLst>
          </p:cNvPr>
          <p:cNvSpPr/>
          <p:nvPr/>
        </p:nvSpPr>
        <p:spPr>
          <a:xfrm flipV="1">
            <a:off x="861681" y="2707232"/>
            <a:ext cx="2990239" cy="17367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CB296CC-D1DD-4F10-9256-1A09E1186AC5}"/>
              </a:ext>
            </a:extLst>
          </p:cNvPr>
          <p:cNvCxnSpPr>
            <a:cxnSpLocks/>
          </p:cNvCxnSpPr>
          <p:nvPr/>
        </p:nvCxnSpPr>
        <p:spPr>
          <a:xfrm flipV="1">
            <a:off x="3867894" y="3575594"/>
            <a:ext cx="2072258" cy="7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B1D406-A7EF-4623-8161-5617C4B5C85F}"/>
              </a:ext>
            </a:extLst>
          </p:cNvPr>
          <p:cNvSpPr txBox="1"/>
          <p:nvPr/>
        </p:nvSpPr>
        <p:spPr>
          <a:xfrm>
            <a:off x="5786829" y="1413806"/>
            <a:ext cx="33411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</a:rPr>
              <a:t>gzip_types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application/</a:t>
            </a:r>
            <a:r>
              <a:rPr lang="en-US" altLang="ko-KR" sz="1200" b="1" dirty="0" err="1">
                <a:solidFill>
                  <a:srgbClr val="FF0000"/>
                </a:solidFill>
              </a:rPr>
              <a:t>atom+xml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application/</a:t>
            </a:r>
            <a:r>
              <a:rPr lang="en-US" altLang="ko-KR" sz="1200" b="1" dirty="0" err="1">
                <a:solidFill>
                  <a:srgbClr val="FF0000"/>
                </a:solidFill>
              </a:rPr>
              <a:t>javascript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application/json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application/</a:t>
            </a:r>
            <a:r>
              <a:rPr lang="en-US" altLang="ko-KR" sz="1200" b="1" dirty="0" err="1">
                <a:solidFill>
                  <a:srgbClr val="FF0000"/>
                </a:solidFill>
              </a:rPr>
              <a:t>rss+xml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application/vnd.ms-</a:t>
            </a:r>
            <a:r>
              <a:rPr lang="en-US" altLang="ko-KR" sz="1200" b="1" dirty="0" err="1">
                <a:solidFill>
                  <a:srgbClr val="FF0000"/>
                </a:solidFill>
              </a:rPr>
              <a:t>fontobject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application/x-font-</a:t>
            </a:r>
            <a:r>
              <a:rPr lang="en-US" altLang="ko-KR" sz="1200" b="1" dirty="0" err="1">
                <a:solidFill>
                  <a:srgbClr val="FF0000"/>
                </a:solidFill>
              </a:rPr>
              <a:t>ttf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application/</a:t>
            </a:r>
            <a:r>
              <a:rPr lang="en-US" altLang="ko-KR" sz="1200" b="1" dirty="0" err="1">
                <a:solidFill>
                  <a:srgbClr val="FF0000"/>
                </a:solidFill>
              </a:rPr>
              <a:t>x-web-app-manifest+json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application/</a:t>
            </a:r>
            <a:r>
              <a:rPr lang="en-US" altLang="ko-KR" sz="1200" b="1" dirty="0" err="1">
                <a:solidFill>
                  <a:srgbClr val="FF0000"/>
                </a:solidFill>
              </a:rPr>
              <a:t>xhtml+xml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application/xml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font/</a:t>
            </a:r>
            <a:r>
              <a:rPr lang="en-US" altLang="ko-KR" sz="1200" b="1" dirty="0" err="1">
                <a:solidFill>
                  <a:srgbClr val="FF0000"/>
                </a:solidFill>
              </a:rPr>
              <a:t>opentype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image/</a:t>
            </a:r>
            <a:r>
              <a:rPr lang="en-US" altLang="ko-KR" sz="1200" b="1" dirty="0" err="1">
                <a:solidFill>
                  <a:srgbClr val="FF0000"/>
                </a:solidFill>
              </a:rPr>
              <a:t>svg+xml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image/x-icon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text/</a:t>
            </a:r>
            <a:r>
              <a:rPr lang="en-US" altLang="ko-KR" sz="1200" b="1" dirty="0" err="1">
                <a:solidFill>
                  <a:srgbClr val="FF0000"/>
                </a:solidFill>
              </a:rPr>
              <a:t>css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text/plain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text/x-component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text/</a:t>
            </a:r>
            <a:r>
              <a:rPr lang="en-US" altLang="ko-KR" sz="1200" b="1" dirty="0" err="1">
                <a:solidFill>
                  <a:srgbClr val="FF0000"/>
                </a:solidFill>
              </a:rPr>
              <a:t>javascript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text/xml;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5B31F861-C206-4B9B-933D-83CC6C28BCF7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96866E-CE0A-475F-A562-63897CE26BED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067B-88A1-4B23-B73C-8BA4FB583A76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4-6.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6CD804-C033-42EF-949F-691444059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66" y="1065759"/>
            <a:ext cx="4079334" cy="32341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44355C-8530-4FCB-AADB-970FC5378184}"/>
              </a:ext>
            </a:extLst>
          </p:cNvPr>
          <p:cNvSpPr/>
          <p:nvPr/>
        </p:nvSpPr>
        <p:spPr>
          <a:xfrm flipV="1">
            <a:off x="971601" y="1491630"/>
            <a:ext cx="2376264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7001B2-D0A1-431D-A1D8-C707B15B8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32" y="1063819"/>
            <a:ext cx="3808696" cy="3891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5EA2B-3785-485F-8B25-E7AB4BA89D5B}"/>
              </a:ext>
            </a:extLst>
          </p:cNvPr>
          <p:cNvSpPr txBox="1"/>
          <p:nvPr/>
        </p:nvSpPr>
        <p:spPr>
          <a:xfrm>
            <a:off x="4672568" y="1452925"/>
            <a:ext cx="202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cd /var/www/html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709DC0-637F-49DE-8C91-B33E736E53D1}"/>
              </a:ext>
            </a:extLst>
          </p:cNvPr>
          <p:cNvSpPr txBox="1"/>
          <p:nvPr/>
        </p:nvSpPr>
        <p:spPr>
          <a:xfrm>
            <a:off x="4672568" y="2325557"/>
            <a:ext cx="202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 </a:t>
            </a:r>
            <a:r>
              <a:rPr lang="en-US" altLang="ko-KR" sz="1600" b="1" dirty="0" err="1">
                <a:solidFill>
                  <a:srgbClr val="FF0000"/>
                </a:solidFill>
              </a:rPr>
              <a:t>mkdir</a:t>
            </a:r>
            <a:r>
              <a:rPr lang="en-US" altLang="ko-KR" sz="1600" b="1" dirty="0">
                <a:solidFill>
                  <a:srgbClr val="FF0000"/>
                </a:solidFill>
              </a:rPr>
              <a:t> static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7A1A5-45E4-4B8E-9578-D489A4DDA0EB}"/>
              </a:ext>
            </a:extLst>
          </p:cNvPr>
          <p:cNvSpPr txBox="1"/>
          <p:nvPr/>
        </p:nvSpPr>
        <p:spPr>
          <a:xfrm>
            <a:off x="4672568" y="3260865"/>
            <a:ext cx="2366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 </a:t>
            </a:r>
            <a:r>
              <a:rPr lang="en-US" altLang="ko-KR" sz="1600" b="1" dirty="0" err="1">
                <a:solidFill>
                  <a:srgbClr val="FF0000"/>
                </a:solidFill>
              </a:rPr>
              <a:t>mkdir</a:t>
            </a:r>
            <a:r>
              <a:rPr lang="en-US" altLang="ko-KR" sz="1600" b="1" dirty="0">
                <a:solidFill>
                  <a:srgbClr val="FF0000"/>
                </a:solidFill>
              </a:rPr>
              <a:t> template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D9F0C-0FCE-4C30-86D7-7411C441ECA6}"/>
              </a:ext>
            </a:extLst>
          </p:cNvPr>
          <p:cNvSpPr txBox="1"/>
          <p:nvPr/>
        </p:nvSpPr>
        <p:spPr>
          <a:xfrm>
            <a:off x="4678258" y="3794943"/>
            <a:ext cx="4125084" cy="93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static</a:t>
            </a:r>
            <a:r>
              <a:rPr lang="ko-KR" altLang="en-US" b="1" dirty="0"/>
              <a:t>은</a:t>
            </a:r>
            <a:r>
              <a:rPr lang="en-US" altLang="ko-KR" b="1" dirty="0"/>
              <a:t> </a:t>
            </a:r>
            <a:r>
              <a:rPr lang="en-US" altLang="ko-KR" b="1" dirty="0" err="1"/>
              <a:t>css</a:t>
            </a:r>
            <a:r>
              <a:rPr lang="en-US" altLang="ko-KR" b="1" dirty="0"/>
              <a:t>, </a:t>
            </a:r>
            <a:r>
              <a:rPr lang="en-US" altLang="ko-KR" b="1" dirty="0" err="1"/>
              <a:t>JavaScripts</a:t>
            </a:r>
            <a:r>
              <a:rPr lang="en-US" altLang="ko-KR" b="1" dirty="0"/>
              <a:t>, fonts </a:t>
            </a:r>
            <a:r>
              <a:rPr lang="ko-KR" altLang="en-US" b="1" dirty="0"/>
              <a:t>및 </a:t>
            </a:r>
            <a:r>
              <a:rPr lang="en-US" altLang="ko-KR" b="1" dirty="0"/>
              <a:t>images</a:t>
            </a:r>
            <a:r>
              <a:rPr lang="ko-KR" altLang="en-US" b="1" dirty="0"/>
              <a:t>와 같은 정적 컨텐츠 저장 폴더</a:t>
            </a:r>
            <a:r>
              <a:rPr lang="en-US" altLang="ko-KR" b="1" dirty="0"/>
              <a:t>. template</a:t>
            </a:r>
            <a:r>
              <a:rPr lang="ko-KR" altLang="en-US" b="1" dirty="0"/>
              <a:t>는 템플릿 파일 저장 폴더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E36799-52B0-4B46-97DF-B30B286DD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23" y="1887944"/>
            <a:ext cx="4200525" cy="4290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DB869A-ED6D-4B7E-A718-E869536DD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423" y="2732765"/>
            <a:ext cx="4362450" cy="4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F63DEFDE-3B96-4A12-ABA1-5FED1D8AECAA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21DB51-086E-4FAA-8DEB-71329269EC9A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0B649-4D71-4337-9835-A0EA96C2D69A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4-7.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8BA46A-5F14-47FE-983D-EE56D3C5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" y="1347614"/>
            <a:ext cx="3793605" cy="33233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67FE5A-5E1A-456B-A6A3-70B28B1A4279}"/>
              </a:ext>
            </a:extLst>
          </p:cNvPr>
          <p:cNvSpPr/>
          <p:nvPr/>
        </p:nvSpPr>
        <p:spPr>
          <a:xfrm flipV="1">
            <a:off x="1691680" y="1707654"/>
            <a:ext cx="7920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5827-4F48-479A-BCA6-F792CD31B507}"/>
              </a:ext>
            </a:extLst>
          </p:cNvPr>
          <p:cNvSpPr/>
          <p:nvPr/>
        </p:nvSpPr>
        <p:spPr>
          <a:xfrm flipV="1">
            <a:off x="1835696" y="1423790"/>
            <a:ext cx="648072" cy="299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262DB-77CC-48C7-9A27-9FC1BB987118}"/>
              </a:ext>
            </a:extLst>
          </p:cNvPr>
          <p:cNvSpPr txBox="1"/>
          <p:nvPr/>
        </p:nvSpPr>
        <p:spPr>
          <a:xfrm>
            <a:off x="1979712" y="3009312"/>
            <a:ext cx="124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생성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9412E4-FE94-4F6D-9CF3-5F58903E8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47614"/>
            <a:ext cx="4596384" cy="28865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9B1250-82C8-45F1-93AA-F7BD6AF9D6D1}"/>
              </a:ext>
            </a:extLst>
          </p:cNvPr>
          <p:cNvSpPr txBox="1"/>
          <p:nvPr/>
        </p:nvSpPr>
        <p:spPr>
          <a:xfrm>
            <a:off x="4223574" y="4216344"/>
            <a:ext cx="5005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nano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600" b="1" dirty="0">
                <a:solidFill>
                  <a:srgbClr val="FF0000"/>
                </a:solidFill>
              </a:rPr>
              <a:t>/sites-available/</a:t>
            </a:r>
            <a:r>
              <a:rPr lang="en-US" altLang="ko-KR" sz="1600" b="1" dirty="0" err="1">
                <a:solidFill>
                  <a:srgbClr val="FF0000"/>
                </a:solidFill>
              </a:rPr>
              <a:t>myflaskapp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B9E2C0-A954-41EC-B99A-363DF8090479}"/>
              </a:ext>
            </a:extLst>
          </p:cNvPr>
          <p:cNvSpPr txBox="1"/>
          <p:nvPr/>
        </p:nvSpPr>
        <p:spPr>
          <a:xfrm>
            <a:off x="4427984" y="4604724"/>
            <a:ext cx="459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서버 블록 구성을 위한 파일을 생성한다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587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2D3A0D2A-17EC-423D-9EAA-44E544E51D38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83A07-E89A-46CC-A042-863BB817CFEB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8FC8D-36B0-4247-AF40-55C3EFC9B77A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4-8.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3600-40B2-4F72-9228-AC870B43D9FD}"/>
              </a:ext>
            </a:extLst>
          </p:cNvPr>
          <p:cNvSpPr txBox="1"/>
          <p:nvPr/>
        </p:nvSpPr>
        <p:spPr>
          <a:xfrm>
            <a:off x="490363" y="988422"/>
            <a:ext cx="300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myflaskapp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소스코드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37D0E-9937-4CB3-8568-3CD79786F519}"/>
              </a:ext>
            </a:extLst>
          </p:cNvPr>
          <p:cNvSpPr txBox="1"/>
          <p:nvPr/>
        </p:nvSpPr>
        <p:spPr>
          <a:xfrm>
            <a:off x="539552" y="1403152"/>
            <a:ext cx="84285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server {</a:t>
            </a:r>
          </a:p>
          <a:p>
            <a:r>
              <a:rPr lang="en-US" altLang="ko-KR" sz="800" b="1" dirty="0"/>
              <a:t>	listen 80 </a:t>
            </a:r>
            <a:r>
              <a:rPr lang="en-US" altLang="ko-KR" sz="800" b="1" dirty="0" err="1"/>
              <a:t>default_server</a:t>
            </a:r>
            <a:r>
              <a:rPr lang="en-US" altLang="ko-KR" sz="800" b="1" dirty="0"/>
              <a:t>;</a:t>
            </a:r>
          </a:p>
          <a:p>
            <a:r>
              <a:rPr lang="en-US" altLang="ko-KR" sz="800" b="1" dirty="0"/>
              <a:t>	listen [::]:80;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	root /var/www/html;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	</a:t>
            </a:r>
            <a:r>
              <a:rPr lang="en-US" altLang="ko-KR" sz="800" b="1" dirty="0" err="1"/>
              <a:t>server_name</a:t>
            </a:r>
            <a:r>
              <a:rPr lang="en-US" altLang="ko-KR" sz="800" b="1" dirty="0"/>
              <a:t> example.com;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	location /static {</a:t>
            </a:r>
          </a:p>
          <a:p>
            <a:r>
              <a:rPr lang="en-US" altLang="ko-KR" sz="800" b="1" dirty="0"/>
              <a:t>	    alias /var/www/html/static/;</a:t>
            </a:r>
          </a:p>
          <a:p>
            <a:r>
              <a:rPr lang="en-US" altLang="ko-KR" sz="800" b="1" dirty="0"/>
              <a:t>	}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	location / {</a:t>
            </a:r>
          </a:p>
          <a:p>
            <a:r>
              <a:rPr lang="en-US" altLang="ko-KR" sz="800" b="1" dirty="0"/>
              <a:t>	    </a:t>
            </a:r>
            <a:r>
              <a:rPr lang="en-US" altLang="ko-KR" sz="800" b="1" dirty="0" err="1"/>
              <a:t>try_files</a:t>
            </a:r>
            <a:r>
              <a:rPr lang="en-US" altLang="ko-KR" sz="800" b="1" dirty="0"/>
              <a:t> $</a:t>
            </a:r>
            <a:r>
              <a:rPr lang="en-US" altLang="ko-KR" sz="800" b="1" dirty="0" err="1"/>
              <a:t>uri</a:t>
            </a:r>
            <a:r>
              <a:rPr lang="en-US" altLang="ko-KR" sz="800" b="1" dirty="0"/>
              <a:t> @</a:t>
            </a:r>
            <a:r>
              <a:rPr lang="en-US" altLang="ko-KR" sz="800" b="1" dirty="0" err="1"/>
              <a:t>wsgi</a:t>
            </a:r>
            <a:r>
              <a:rPr lang="en-US" altLang="ko-KR" sz="800" b="1" dirty="0"/>
              <a:t>;</a:t>
            </a:r>
          </a:p>
          <a:p>
            <a:r>
              <a:rPr lang="en-US" altLang="ko-KR" sz="800" b="1" dirty="0"/>
              <a:t>	}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	location @</a:t>
            </a:r>
            <a:r>
              <a:rPr lang="en-US" altLang="ko-KR" sz="800" b="1" dirty="0" err="1"/>
              <a:t>wsgi</a:t>
            </a:r>
            <a:r>
              <a:rPr lang="en-US" altLang="ko-KR" sz="800" b="1" dirty="0"/>
              <a:t> {</a:t>
            </a:r>
          </a:p>
          <a:p>
            <a:r>
              <a:rPr lang="en-US" altLang="ko-KR" sz="800" b="1" dirty="0"/>
              <a:t>	    </a:t>
            </a:r>
            <a:r>
              <a:rPr lang="en-US" altLang="ko-KR" sz="800" b="1" dirty="0" err="1"/>
              <a:t>proxy_pass</a:t>
            </a:r>
            <a:r>
              <a:rPr lang="en-US" altLang="ko-KR" sz="800" b="1" dirty="0"/>
              <a:t> http://unix:/tmp/gunicorn.sock;</a:t>
            </a:r>
          </a:p>
          <a:p>
            <a:r>
              <a:rPr lang="en-US" altLang="ko-KR" sz="800" b="1" dirty="0"/>
              <a:t>	    include </a:t>
            </a:r>
            <a:r>
              <a:rPr lang="en-US" altLang="ko-KR" sz="800" b="1" dirty="0" err="1"/>
              <a:t>proxy_params</a:t>
            </a:r>
            <a:r>
              <a:rPr lang="en-US" altLang="ko-KR" sz="800" b="1" dirty="0"/>
              <a:t>;</a:t>
            </a:r>
          </a:p>
          <a:p>
            <a:r>
              <a:rPr lang="en-US" altLang="ko-KR" sz="800" b="1" dirty="0"/>
              <a:t>	}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	location ~* .(ogg|ogv|svg|svgz|eot|otf|woff|mp4|ttf|css|rss|atom|js|jpg|jpeg|gif|png|ico|zip|tgz|gz|rar|bz2|doc|xls|exe|ppt|tar|mid|midi|wav|bmp|rtf)$ {</a:t>
            </a:r>
          </a:p>
          <a:p>
            <a:r>
              <a:rPr lang="en-US" altLang="ko-KR" sz="800" b="1" dirty="0"/>
              <a:t>	    </a:t>
            </a:r>
            <a:r>
              <a:rPr lang="en-US" altLang="ko-KR" sz="800" b="1" dirty="0" err="1"/>
              <a:t>access_log</a:t>
            </a:r>
            <a:r>
              <a:rPr lang="en-US" altLang="ko-KR" sz="800" b="1" dirty="0"/>
              <a:t> off;</a:t>
            </a:r>
          </a:p>
          <a:p>
            <a:r>
              <a:rPr lang="en-US" altLang="ko-KR" sz="800" b="1" dirty="0"/>
              <a:t>	    </a:t>
            </a:r>
            <a:r>
              <a:rPr lang="en-US" altLang="ko-KR" sz="800" b="1" dirty="0" err="1"/>
              <a:t>log_not_found</a:t>
            </a:r>
            <a:r>
              <a:rPr lang="en-US" altLang="ko-KR" sz="800" b="1" dirty="0"/>
              <a:t> off;</a:t>
            </a:r>
          </a:p>
          <a:p>
            <a:r>
              <a:rPr lang="en-US" altLang="ko-KR" sz="800" b="1" dirty="0"/>
              <a:t>	    expires max;</a:t>
            </a:r>
          </a:p>
          <a:p>
            <a:r>
              <a:rPr lang="en-US" altLang="ko-KR" sz="800" b="1" dirty="0"/>
              <a:t>	}</a:t>
            </a:r>
          </a:p>
          <a:p>
            <a:r>
              <a:rPr lang="en-US" altLang="ko-KR" sz="800" b="1" dirty="0"/>
              <a:t>}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573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5ACBBD6C-D7E4-4B3A-AB26-A458FAE97E8F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CFFE1B-296C-4FB1-96CE-A120CCBF6DB6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9A7AC-B6F0-4810-9AE5-71438BA1DAAE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4-9.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3C40BA-D689-4CB8-8549-F8035749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3" y="1231618"/>
            <a:ext cx="3865613" cy="4760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FDD6C-6580-44AE-B047-7EFC6329AE4C}"/>
              </a:ext>
            </a:extLst>
          </p:cNvPr>
          <p:cNvSpPr txBox="1"/>
          <p:nvPr/>
        </p:nvSpPr>
        <p:spPr>
          <a:xfrm>
            <a:off x="434504" y="1728115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cd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600" b="1" dirty="0">
                <a:solidFill>
                  <a:srgbClr val="FF0000"/>
                </a:solidFill>
              </a:rPr>
              <a:t>/sites-enabled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43CA2-566A-4FBD-B8A0-31A9696D959B}"/>
              </a:ext>
            </a:extLst>
          </p:cNvPr>
          <p:cNvSpPr txBox="1"/>
          <p:nvPr/>
        </p:nvSpPr>
        <p:spPr>
          <a:xfrm>
            <a:off x="434504" y="2543984"/>
            <a:ext cx="191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rm default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734BB-47BA-4812-850C-C6E3DBB60232}"/>
              </a:ext>
            </a:extLst>
          </p:cNvPr>
          <p:cNvSpPr txBox="1"/>
          <p:nvPr/>
        </p:nvSpPr>
        <p:spPr>
          <a:xfrm>
            <a:off x="434504" y="3537144"/>
            <a:ext cx="5692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ln –s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600" b="1" dirty="0">
                <a:solidFill>
                  <a:srgbClr val="FF0000"/>
                </a:solidFill>
              </a:rPr>
              <a:t>/sites-available/</a:t>
            </a:r>
            <a:r>
              <a:rPr lang="en-US" altLang="ko-KR" sz="1600" b="1" dirty="0" err="1">
                <a:solidFill>
                  <a:srgbClr val="FF0000"/>
                </a:solidFill>
              </a:rPr>
              <a:t>myflaskapp</a:t>
            </a:r>
            <a:r>
              <a:rPr lang="en-US" altLang="ko-KR" sz="1600" b="1" dirty="0">
                <a:solidFill>
                  <a:srgbClr val="FF0000"/>
                </a:solidFill>
              </a:rPr>
              <a:t> 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F7BB2-2CDF-4F64-B8CA-EE13BEBFD484}"/>
              </a:ext>
            </a:extLst>
          </p:cNvPr>
          <p:cNvSpPr txBox="1"/>
          <p:nvPr/>
        </p:nvSpPr>
        <p:spPr>
          <a:xfrm>
            <a:off x="425366" y="4026205"/>
            <a:ext cx="745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기본 구성에 링크된 </a:t>
            </a:r>
            <a:r>
              <a:rPr lang="ko-KR" altLang="en-US" b="1" dirty="0" err="1"/>
              <a:t>심볼릭</a:t>
            </a:r>
            <a:r>
              <a:rPr lang="ko-KR" altLang="en-US" b="1" dirty="0"/>
              <a:t> 링크를 비활성화하고 새 서버 구성을 활성화한다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56FC48-A63D-4FA6-910A-DD0BA540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61" y="2171759"/>
            <a:ext cx="6523529" cy="372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A09523-FB05-451B-9730-85F207230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61" y="3021298"/>
            <a:ext cx="7410450" cy="5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CEE29234-9579-4FA7-84B9-14654ABCC071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A55A78-6DC2-4FCF-B3ED-34862D68E120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36B11-ADDC-4E5F-8F7E-94ABFA289C47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4-10.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7A471-99F4-418A-8933-C481A52955E2}"/>
              </a:ext>
            </a:extLst>
          </p:cNvPr>
          <p:cNvSpPr txBox="1"/>
          <p:nvPr/>
        </p:nvSpPr>
        <p:spPr>
          <a:xfrm>
            <a:off x="490363" y="4011910"/>
            <a:ext cx="1538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600" b="1" dirty="0">
                <a:solidFill>
                  <a:srgbClr val="FF0000"/>
                </a:solidFill>
              </a:rPr>
              <a:t> -t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DC9A2-6EA7-40AC-8629-C18CB0CBFE6B}"/>
              </a:ext>
            </a:extLst>
          </p:cNvPr>
          <p:cNvSpPr txBox="1"/>
          <p:nvPr/>
        </p:nvSpPr>
        <p:spPr>
          <a:xfrm>
            <a:off x="490363" y="4385870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en-US" b="1" dirty="0"/>
              <a:t>명령어를 입력하여 </a:t>
            </a:r>
            <a:r>
              <a:rPr lang="en-US" altLang="ko-KR" b="1" dirty="0"/>
              <a:t>Nginx </a:t>
            </a:r>
            <a:r>
              <a:rPr lang="ko-KR" altLang="en-US" b="1" dirty="0"/>
              <a:t>구성을 테스트한다</a:t>
            </a:r>
            <a:r>
              <a:rPr lang="en-US" altLang="ko-KR" b="1" dirty="0"/>
              <a:t>, Nginx</a:t>
            </a:r>
            <a:r>
              <a:rPr lang="ko-KR" altLang="en-US" b="1" dirty="0"/>
              <a:t>가 성공적으로 구성된 것을 확인할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E80DFC-F71D-4283-A0AD-EC36FA68A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43665"/>
            <a:ext cx="5593805" cy="285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3040100" y="1851670"/>
            <a:ext cx="3097328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개발 기술</a:t>
            </a:r>
          </a:p>
        </p:txBody>
      </p:sp>
    </p:spTree>
    <p:extLst>
      <p:ext uri="{BB962C8B-B14F-4D97-AF65-F5344CB8AC3E}">
        <p14:creationId xmlns:p14="http://schemas.microsoft.com/office/powerpoint/2010/main" val="293892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19C3C08A-AAB8-4ACE-B6D2-4BF631119197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0A9DE6-CEB0-4A85-8BCA-FB4E2873671C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91CC6-CDB6-412A-B671-3116AC40AD63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4-11. Nginx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6FE21-4F84-4401-BBB2-60E4FB274892}"/>
              </a:ext>
            </a:extLst>
          </p:cNvPr>
          <p:cNvSpPr txBox="1"/>
          <p:nvPr/>
        </p:nvSpPr>
        <p:spPr>
          <a:xfrm>
            <a:off x="490363" y="3173468"/>
            <a:ext cx="2783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service </a:t>
            </a:r>
            <a:r>
              <a:rPr lang="en-US" altLang="ko-KR" sz="16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600" b="1" dirty="0">
                <a:solidFill>
                  <a:srgbClr val="FF0000"/>
                </a:solidFill>
              </a:rPr>
              <a:t> reload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9231A-4E08-42E0-946A-432B6ED31214}"/>
              </a:ext>
            </a:extLst>
          </p:cNvPr>
          <p:cNvSpPr txBox="1"/>
          <p:nvPr/>
        </p:nvSpPr>
        <p:spPr>
          <a:xfrm>
            <a:off x="490363" y="3939902"/>
            <a:ext cx="560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9. Nginx </a:t>
            </a:r>
            <a:r>
              <a:rPr lang="ko-KR" altLang="en-US" b="1" dirty="0"/>
              <a:t>구성을 </a:t>
            </a:r>
            <a:r>
              <a:rPr lang="en-US" altLang="ko-KR" b="1" dirty="0"/>
              <a:t>reload</a:t>
            </a:r>
            <a:r>
              <a:rPr lang="ko-KR" altLang="en-US" b="1" dirty="0"/>
              <a:t>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F3DA84-4C57-4B38-9062-EF8FA4D7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3" y="1225932"/>
            <a:ext cx="5876925" cy="16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3F967813-0430-4DFB-A259-E1329234DCD8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B4502B-9785-4318-8834-8CBBF2583474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38B0B-A409-43F5-A5BE-3A1A95C9E76B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5-1. Flask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B5AF7-9B52-4A12-A70F-5CAEE0E8D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" y="1275606"/>
            <a:ext cx="5377781" cy="32020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C20F5B-5786-4230-BCFE-79DD7BD52212}"/>
              </a:ext>
            </a:extLst>
          </p:cNvPr>
          <p:cNvSpPr txBox="1"/>
          <p:nvPr/>
        </p:nvSpPr>
        <p:spPr>
          <a:xfrm>
            <a:off x="6156176" y="2067694"/>
            <a:ext cx="1976063" cy="31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sudo</a:t>
            </a:r>
            <a:r>
              <a:rPr lang="en-US" altLang="ko-KR" sz="1400" b="1" dirty="0">
                <a:solidFill>
                  <a:srgbClr val="FF0000"/>
                </a:solidFill>
              </a:rPr>
              <a:t> pip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install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flask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2A4DE-C06B-40AB-9F83-5169366F56DC}"/>
              </a:ext>
            </a:extLst>
          </p:cNvPr>
          <p:cNvSpPr txBox="1"/>
          <p:nvPr/>
        </p:nvSpPr>
        <p:spPr>
          <a:xfrm>
            <a:off x="490363" y="4656338"/>
            <a:ext cx="2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Flask</a:t>
            </a:r>
            <a:r>
              <a:rPr lang="ko-KR" altLang="en-US" b="1" dirty="0"/>
              <a:t>를 설치한다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200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잘린 사각형 2"/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5-2. Flask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83" y="1131590"/>
            <a:ext cx="3905250" cy="5040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3" y="2260536"/>
            <a:ext cx="4590595" cy="2255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A5BA34-6203-4B75-B8E6-EAD36A448F6B}"/>
              </a:ext>
            </a:extLst>
          </p:cNvPr>
          <p:cNvSpPr txBox="1"/>
          <p:nvPr/>
        </p:nvSpPr>
        <p:spPr>
          <a:xfrm>
            <a:off x="490363" y="1778814"/>
            <a:ext cx="288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nano</a:t>
            </a:r>
            <a:r>
              <a:rPr lang="en-US" altLang="ko-KR" sz="1600" b="1" dirty="0">
                <a:solidFill>
                  <a:srgbClr val="FF0000"/>
                </a:solidFill>
              </a:rPr>
              <a:t> hello_flask.py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AB1C8-4C28-43CE-AB1A-687604920BD8}"/>
              </a:ext>
            </a:extLst>
          </p:cNvPr>
          <p:cNvSpPr txBox="1"/>
          <p:nvPr/>
        </p:nvSpPr>
        <p:spPr>
          <a:xfrm>
            <a:off x="490363" y="4659134"/>
            <a:ext cx="524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Flask </a:t>
            </a:r>
            <a:r>
              <a:rPr lang="ko-KR" altLang="en-US" b="1" dirty="0"/>
              <a:t>설치 확인을 위한 </a:t>
            </a:r>
            <a:r>
              <a:rPr lang="en-US" altLang="ko-KR" b="1" dirty="0"/>
              <a:t>Python </a:t>
            </a:r>
            <a:r>
              <a:rPr lang="ko-KR" altLang="en-US" b="1" dirty="0"/>
              <a:t>파일을 만든다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2C7185-83CF-49DC-A345-8A881512B61F}"/>
              </a:ext>
            </a:extLst>
          </p:cNvPr>
          <p:cNvSpPr/>
          <p:nvPr/>
        </p:nvSpPr>
        <p:spPr>
          <a:xfrm flipV="1">
            <a:off x="490363" y="2260535"/>
            <a:ext cx="1993405" cy="311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15F51E-E98A-424C-9696-FD30EC70B44A}"/>
              </a:ext>
            </a:extLst>
          </p:cNvPr>
          <p:cNvSpPr txBox="1"/>
          <p:nvPr/>
        </p:nvSpPr>
        <p:spPr>
          <a:xfrm>
            <a:off x="2646342" y="2262253"/>
            <a:ext cx="222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Flask</a:t>
            </a:r>
            <a:r>
              <a:rPr lang="ko-KR" altLang="en-US" sz="1400" b="1" dirty="0">
                <a:solidFill>
                  <a:srgbClr val="FF0000"/>
                </a:solidFill>
              </a:rPr>
              <a:t>를 </a:t>
            </a:r>
            <a:r>
              <a:rPr lang="en-US" altLang="ko-KR" sz="1400" b="1" dirty="0">
                <a:solidFill>
                  <a:srgbClr val="FF0000"/>
                </a:solidFill>
              </a:rPr>
              <a:t>import </a:t>
            </a:r>
            <a:r>
              <a:rPr lang="ko-KR" altLang="en-US" sz="1400" b="1" dirty="0">
                <a:solidFill>
                  <a:srgbClr val="FF0000"/>
                </a:solidFill>
              </a:rPr>
              <a:t>해준다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BA1A35-4AC4-440C-9BB0-9E30721FC3F7}"/>
              </a:ext>
            </a:extLst>
          </p:cNvPr>
          <p:cNvSpPr/>
          <p:nvPr/>
        </p:nvSpPr>
        <p:spPr>
          <a:xfrm flipV="1">
            <a:off x="490363" y="3855102"/>
            <a:ext cx="4513685" cy="588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EDFA55-0FEE-4721-A43E-4135C1F00987}"/>
              </a:ext>
            </a:extLst>
          </p:cNvPr>
          <p:cNvSpPr/>
          <p:nvPr/>
        </p:nvSpPr>
        <p:spPr>
          <a:xfrm flipV="1">
            <a:off x="475534" y="3089211"/>
            <a:ext cx="2368273" cy="622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7026B3-653B-430B-B618-287D9BF9EF6E}"/>
              </a:ext>
            </a:extLst>
          </p:cNvPr>
          <p:cNvSpPr txBox="1"/>
          <p:nvPr/>
        </p:nvSpPr>
        <p:spPr>
          <a:xfrm>
            <a:off x="2785660" y="3033955"/>
            <a:ext cx="2225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Port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8080</a:t>
            </a:r>
            <a:r>
              <a:rPr lang="ko-KR" altLang="en-US" sz="1400" b="1" dirty="0">
                <a:solidFill>
                  <a:srgbClr val="FF0000"/>
                </a:solidFill>
              </a:rPr>
              <a:t>으로 </a:t>
            </a:r>
            <a:r>
              <a:rPr lang="en-US" altLang="ko-KR" sz="1400" b="1" dirty="0">
                <a:solidFill>
                  <a:srgbClr val="FF0000"/>
                </a:solidFill>
              </a:rPr>
              <a:t>localhost</a:t>
            </a:r>
            <a:r>
              <a:rPr lang="ko-KR" altLang="en-US" sz="1400" b="1" dirty="0">
                <a:solidFill>
                  <a:srgbClr val="FF0000"/>
                </a:solidFill>
              </a:rPr>
              <a:t>로 서비스한다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19872" y="3511899"/>
            <a:ext cx="72008" cy="271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B37447C-BB54-41DE-93ED-95BC2EA01442}"/>
              </a:ext>
            </a:extLst>
          </p:cNvPr>
          <p:cNvSpPr txBox="1"/>
          <p:nvPr/>
        </p:nvSpPr>
        <p:spPr>
          <a:xfrm>
            <a:off x="5137404" y="2570030"/>
            <a:ext cx="40588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from flask import Flask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app = Flask(__name__)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@</a:t>
            </a:r>
            <a:r>
              <a:rPr lang="en-US" altLang="ko-KR" sz="1000" b="1" dirty="0" err="1"/>
              <a:t>app.route</a:t>
            </a:r>
            <a:r>
              <a:rPr lang="en-US" altLang="ko-KR" sz="1000" b="1" dirty="0"/>
              <a:t>(‘/’)</a:t>
            </a:r>
          </a:p>
          <a:p>
            <a:r>
              <a:rPr lang="en-US" altLang="ko-KR" sz="1000" b="1" dirty="0"/>
              <a:t>def index():</a:t>
            </a:r>
          </a:p>
          <a:p>
            <a:r>
              <a:rPr lang="en-US" altLang="ko-KR" sz="1000" b="1" dirty="0"/>
              <a:t>	return ‘Hello world’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if __name__ == ‘__main__’:</a:t>
            </a:r>
          </a:p>
          <a:p>
            <a:r>
              <a:rPr lang="en-US" altLang="ko-KR" sz="1000" b="1" dirty="0"/>
              <a:t>	</a:t>
            </a:r>
            <a:r>
              <a:rPr lang="en-US" altLang="ko-KR" sz="1000" b="1" dirty="0" err="1"/>
              <a:t>app.run</a:t>
            </a:r>
            <a:r>
              <a:rPr lang="en-US" altLang="ko-KR" sz="1000" b="1" dirty="0"/>
              <a:t>(debug=True, port=8080, host=‘0.0.0.0’)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400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2">
            <a:extLst>
              <a:ext uri="{FF2B5EF4-FFF2-40B4-BE49-F238E27FC236}">
                <a16:creationId xmlns:a16="http://schemas.microsoft.com/office/drawing/2014/main" id="{D7612B47-B70B-4498-A66A-9AC8D496A23E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087A4C-FC05-4485-8471-8270C73631E7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4CCF2-9F0C-4F62-8952-3257C5E15A00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5-3. Flask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설치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+mj-lt"/>
              <a:ea typeface="HY헤드라인M" panose="02030600000101010101" pitchFamily="18" charset="-127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3C63C3-2D43-4630-9AA6-B0F0C5DE5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25" y="1269161"/>
            <a:ext cx="3851834" cy="2670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B528B-3B0C-4210-AEAD-CB0CC6042B0B}"/>
              </a:ext>
            </a:extLst>
          </p:cNvPr>
          <p:cNvSpPr txBox="1"/>
          <p:nvPr/>
        </p:nvSpPr>
        <p:spPr>
          <a:xfrm>
            <a:off x="4979094" y="4016078"/>
            <a:ext cx="2895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localhost:8080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9851C8-A1AC-471F-B291-45F5B2E25D09}"/>
              </a:ext>
            </a:extLst>
          </p:cNvPr>
          <p:cNvSpPr/>
          <p:nvPr/>
        </p:nvSpPr>
        <p:spPr>
          <a:xfrm flipV="1">
            <a:off x="5364088" y="1345337"/>
            <a:ext cx="504056" cy="124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C4531B-8631-48D4-9E4F-AC6DE2D42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4" y="1267223"/>
            <a:ext cx="4488730" cy="26726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4B7136-83A2-4B9A-8E2F-544C0D3B8282}"/>
              </a:ext>
            </a:extLst>
          </p:cNvPr>
          <p:cNvSpPr txBox="1"/>
          <p:nvPr/>
        </p:nvSpPr>
        <p:spPr>
          <a:xfrm>
            <a:off x="490363" y="4064814"/>
            <a:ext cx="2895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python hello_flask.py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581D4-CFC1-45B8-B25F-E5F330F29C6F}"/>
              </a:ext>
            </a:extLst>
          </p:cNvPr>
          <p:cNvSpPr txBox="1"/>
          <p:nvPr/>
        </p:nvSpPr>
        <p:spPr>
          <a:xfrm>
            <a:off x="490362" y="4497503"/>
            <a:ext cx="56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hello_flask.py </a:t>
            </a:r>
            <a:r>
              <a:rPr lang="ko-KR" altLang="en-US" b="1" dirty="0"/>
              <a:t>파일을 실행하고 웹 에서 접속한다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13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대각선 방향의 모서리가 잘린 사각형 2">
            <a:extLst>
              <a:ext uri="{FF2B5EF4-FFF2-40B4-BE49-F238E27FC236}">
                <a16:creationId xmlns:a16="http://schemas.microsoft.com/office/drawing/2014/main" id="{788312AD-3D7F-4668-AEAE-691AF8695C46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7ACC1-A8F7-470F-9866-496940ABC52C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AE28E-795C-456E-B60E-B7EB08C69B83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6-1. Web Streaming</a:t>
            </a: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B6AC264-38A7-421D-AC94-5EB02F8F2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" y="1203598"/>
            <a:ext cx="4369669" cy="31683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3FFB63-221C-43E1-AA36-43837EF6C043}"/>
              </a:ext>
            </a:extLst>
          </p:cNvPr>
          <p:cNvSpPr txBox="1"/>
          <p:nvPr/>
        </p:nvSpPr>
        <p:spPr>
          <a:xfrm>
            <a:off x="490363" y="4371950"/>
            <a:ext cx="6543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git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clone https://github.com/log0/video_streaming_with_flask_example.git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EAAEA-C44D-40E0-8E92-A33F14D5138A}"/>
              </a:ext>
            </a:extLst>
          </p:cNvPr>
          <p:cNvSpPr txBox="1"/>
          <p:nvPr/>
        </p:nvSpPr>
        <p:spPr>
          <a:xfrm>
            <a:off x="490362" y="4679727"/>
            <a:ext cx="654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git</a:t>
            </a:r>
            <a:r>
              <a:rPr lang="ko-KR" altLang="en-US" b="1" dirty="0"/>
              <a:t>에서 </a:t>
            </a:r>
            <a:r>
              <a:rPr lang="en-US" altLang="ko-KR" b="1" dirty="0"/>
              <a:t>Flask</a:t>
            </a:r>
            <a:r>
              <a:rPr lang="ko-KR" altLang="en-US" b="1" dirty="0"/>
              <a:t>를 통한 </a:t>
            </a:r>
            <a:r>
              <a:rPr lang="en-US" altLang="ko-KR" b="1" dirty="0"/>
              <a:t>video streaming </a:t>
            </a:r>
            <a:r>
              <a:rPr lang="ko-KR" altLang="en-US" b="1" dirty="0"/>
              <a:t>예제를 다운받는다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5" name="AutoShape 2" descr="https://mail.naver.com/read/image/?mailSN=27095&amp;attachIndex=2&amp;contentType=image/png&amp;offset=1478&amp;size=92150&amp;mimeSN=1557158677.829419.64585.34560&amp;org=1&amp;u=dkdnfkvhs">
            <a:extLst>
              <a:ext uri="{FF2B5EF4-FFF2-40B4-BE49-F238E27FC236}">
                <a16:creationId xmlns:a16="http://schemas.microsoft.com/office/drawing/2014/main" id="{3506AED3-0686-49C7-921C-FE5351370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897255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04A34AD-9B6C-48F2-9D32-B765033F8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18" y="1211810"/>
            <a:ext cx="366065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대각선 방향의 모서리가 잘린 사각형 2">
            <a:extLst>
              <a:ext uri="{FF2B5EF4-FFF2-40B4-BE49-F238E27FC236}">
                <a16:creationId xmlns:a16="http://schemas.microsoft.com/office/drawing/2014/main" id="{EC0C6C06-B901-4988-92DE-ED28A28B4D94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8C8936-F21D-4BB8-B295-7DBD978C8858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0C8F18-7388-4566-AF86-275B46B507D1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6-2. Web Streaming</a:t>
            </a: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AutoShape 2" descr="https://mail.naver.com/read/image/?mailSN=27095&amp;attachIndex=2&amp;contentType=image/png&amp;offset=1478&amp;size=92150&amp;mimeSN=1557158677.829419.64585.34560&amp;org=1&amp;u=dkdnfkvhs">
            <a:extLst>
              <a:ext uri="{FF2B5EF4-FFF2-40B4-BE49-F238E27FC236}">
                <a16:creationId xmlns:a16="http://schemas.microsoft.com/office/drawing/2014/main" id="{AD208F93-8C84-4F2A-9111-7C382FBD77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897255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D21532-9204-40A8-A9D7-CCBEA5BDB7C3}"/>
              </a:ext>
            </a:extLst>
          </p:cNvPr>
          <p:cNvSpPr txBox="1"/>
          <p:nvPr/>
        </p:nvSpPr>
        <p:spPr>
          <a:xfrm>
            <a:off x="490363" y="4429444"/>
            <a:ext cx="357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cd </a:t>
            </a:r>
            <a:r>
              <a:rPr lang="en-US" altLang="ko-KR" sz="1400" b="1" dirty="0" err="1">
                <a:solidFill>
                  <a:srgbClr val="FF0000"/>
                </a:solidFill>
              </a:rPr>
              <a:t>video_streaming_with_flask_example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8794FD-71BA-462F-AFCE-133E5574A93C}"/>
              </a:ext>
            </a:extLst>
          </p:cNvPr>
          <p:cNvSpPr txBox="1"/>
          <p:nvPr/>
        </p:nvSpPr>
        <p:spPr>
          <a:xfrm>
            <a:off x="4940984" y="4429443"/>
            <a:ext cx="357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sudo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nano</a:t>
            </a:r>
            <a:r>
              <a:rPr lang="en-US" altLang="ko-KR" sz="1400" b="1" dirty="0">
                <a:solidFill>
                  <a:srgbClr val="FF0000"/>
                </a:solidFill>
              </a:rPr>
              <a:t> camera.py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12E52A4-F50E-48E4-8EEA-70B51BF6D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" y="1065759"/>
            <a:ext cx="4513685" cy="33061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3FA5D4F-66E2-4C4F-84FE-B7CD98E38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566" y="1065759"/>
            <a:ext cx="3721709" cy="33061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E40EBE-8897-40BD-B44A-74570D54F082}"/>
              </a:ext>
            </a:extLst>
          </p:cNvPr>
          <p:cNvSpPr txBox="1"/>
          <p:nvPr/>
        </p:nvSpPr>
        <p:spPr>
          <a:xfrm>
            <a:off x="490363" y="4685494"/>
            <a:ext cx="654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camera.py</a:t>
            </a:r>
            <a:r>
              <a:rPr lang="ko-KR" altLang="en-US" b="1" dirty="0"/>
              <a:t> 파일을 수정한다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328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대각선 방향의 모서리가 잘린 사각형 2">
            <a:extLst>
              <a:ext uri="{FF2B5EF4-FFF2-40B4-BE49-F238E27FC236}">
                <a16:creationId xmlns:a16="http://schemas.microsoft.com/office/drawing/2014/main" id="{3F29E477-E9BA-4CD8-8F6D-BFCF53153B7E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02FB89-ACA7-4058-BB8C-C9945BBF25BD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5E8A7B-ECB2-4F55-B9DC-8F61A71E329B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6-3. Web Streaming</a:t>
            </a: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AutoShape 2" descr="https://mail.naver.com/read/image/?mailSN=27095&amp;attachIndex=2&amp;contentType=image/png&amp;offset=1478&amp;size=92150&amp;mimeSN=1557158677.829419.64585.34560&amp;org=1&amp;u=dkdnfkvhs">
            <a:extLst>
              <a:ext uri="{FF2B5EF4-FFF2-40B4-BE49-F238E27FC236}">
                <a16:creationId xmlns:a16="http://schemas.microsoft.com/office/drawing/2014/main" id="{CA5DA47E-AB4D-47CB-803E-B03A090631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897255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541D6A-A9C2-4F82-97D6-5E947A5C0BF2}"/>
              </a:ext>
            </a:extLst>
          </p:cNvPr>
          <p:cNvSpPr txBox="1"/>
          <p:nvPr/>
        </p:nvSpPr>
        <p:spPr>
          <a:xfrm>
            <a:off x="4427984" y="983320"/>
            <a:ext cx="2087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nano</a:t>
            </a:r>
            <a:r>
              <a:rPr lang="en-US" altLang="ko-KR" sz="1600" b="1" dirty="0">
                <a:solidFill>
                  <a:srgbClr val="FF0000"/>
                </a:solidFill>
              </a:rPr>
              <a:t> main.py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3629D1E-5EDC-45CD-8691-4CBAECAF7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3" y="1511136"/>
            <a:ext cx="4314529" cy="362468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7410223-60E9-484E-BE30-D1C681CA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5" y="999131"/>
            <a:ext cx="3935309" cy="42049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7D3925-C25F-4400-B0BF-90880AFC556B}"/>
              </a:ext>
            </a:extLst>
          </p:cNvPr>
          <p:cNvSpPr/>
          <p:nvPr/>
        </p:nvSpPr>
        <p:spPr>
          <a:xfrm flipV="1">
            <a:off x="840149" y="4011910"/>
            <a:ext cx="3240360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ECCC1D-8339-42E5-AA4D-C35C8844F355}"/>
              </a:ext>
            </a:extLst>
          </p:cNvPr>
          <p:cNvSpPr/>
          <p:nvPr/>
        </p:nvSpPr>
        <p:spPr>
          <a:xfrm flipV="1">
            <a:off x="503547" y="4498396"/>
            <a:ext cx="3576961" cy="3776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A3FD80-0D42-4873-B348-213F105E2A7A}"/>
              </a:ext>
            </a:extLst>
          </p:cNvPr>
          <p:cNvSpPr/>
          <p:nvPr/>
        </p:nvSpPr>
        <p:spPr>
          <a:xfrm flipV="1">
            <a:off x="490363" y="4888123"/>
            <a:ext cx="1921397" cy="2477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7717703-6006-481A-AA12-F3AF92B9BF68}"/>
              </a:ext>
            </a:extLst>
          </p:cNvPr>
          <p:cNvCxnSpPr>
            <a:cxnSpLocks/>
          </p:cNvCxnSpPr>
          <p:nvPr/>
        </p:nvCxnSpPr>
        <p:spPr>
          <a:xfrm flipV="1">
            <a:off x="2843808" y="3515572"/>
            <a:ext cx="0" cy="496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48BCC0-9B7C-4416-B466-78AC4BE7A68C}"/>
              </a:ext>
            </a:extLst>
          </p:cNvPr>
          <p:cNvSpPr txBox="1"/>
          <p:nvPr/>
        </p:nvSpPr>
        <p:spPr>
          <a:xfrm>
            <a:off x="1763688" y="3195095"/>
            <a:ext cx="3129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camera.py</a:t>
            </a:r>
            <a:r>
              <a:rPr lang="ko-KR" altLang="en-US" sz="1600" b="1" dirty="0">
                <a:solidFill>
                  <a:srgbClr val="FF0000"/>
                </a:solidFill>
              </a:rPr>
              <a:t>의 </a:t>
            </a:r>
            <a:r>
              <a:rPr lang="en-US" altLang="ko-KR" sz="1600" b="1" dirty="0" err="1">
                <a:solidFill>
                  <a:srgbClr val="FF0000"/>
                </a:solidFill>
              </a:rPr>
              <a:t>get_frame</a:t>
            </a:r>
            <a:r>
              <a:rPr lang="en-US" altLang="ko-KR" sz="1600" b="1" dirty="0">
                <a:solidFill>
                  <a:srgbClr val="FF0000"/>
                </a:solidFill>
              </a:rPr>
              <a:t>() </a:t>
            </a:r>
            <a:r>
              <a:rPr lang="ko-KR" altLang="en-US" sz="1600" b="1" dirty="0">
                <a:solidFill>
                  <a:srgbClr val="FF0000"/>
                </a:solidFill>
              </a:rPr>
              <a:t>실행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7704A1-EEE3-478E-8515-4161F6C4C6A7}"/>
              </a:ext>
            </a:extLst>
          </p:cNvPr>
          <p:cNvSpPr txBox="1"/>
          <p:nvPr/>
        </p:nvSpPr>
        <p:spPr>
          <a:xfrm>
            <a:off x="4363275" y="4371950"/>
            <a:ext cx="1357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비디오 송출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2B89F5-B70C-4AAB-8632-15C0FF6E30DD}"/>
              </a:ext>
            </a:extLst>
          </p:cNvPr>
          <p:cNvSpPr txBox="1"/>
          <p:nvPr/>
        </p:nvSpPr>
        <p:spPr>
          <a:xfrm>
            <a:off x="2930961" y="4833175"/>
            <a:ext cx="544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port</a:t>
            </a:r>
            <a:r>
              <a:rPr lang="ko-KR" altLang="en-US" sz="1600" b="1" dirty="0">
                <a:solidFill>
                  <a:srgbClr val="FF0000"/>
                </a:solidFill>
              </a:rPr>
              <a:t>를 지정하지 않으면 </a:t>
            </a:r>
            <a:r>
              <a:rPr lang="en-US" altLang="ko-KR" sz="1600" b="1" dirty="0">
                <a:solidFill>
                  <a:srgbClr val="FF0000"/>
                </a:solidFill>
              </a:rPr>
              <a:t>5000</a:t>
            </a:r>
            <a:r>
              <a:rPr lang="ko-KR" altLang="en-US" sz="1600" b="1" dirty="0">
                <a:solidFill>
                  <a:srgbClr val="FF0000"/>
                </a:solidFill>
              </a:rPr>
              <a:t>으로 설정된다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27FA012-EEFD-440C-8E46-FC3C235760F7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104916" y="4541227"/>
            <a:ext cx="258359" cy="169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E260F7-1A11-4308-AB89-C00E966F1063}"/>
              </a:ext>
            </a:extLst>
          </p:cNvPr>
          <p:cNvCxnSpPr>
            <a:cxnSpLocks/>
          </p:cNvCxnSpPr>
          <p:nvPr/>
        </p:nvCxnSpPr>
        <p:spPr>
          <a:xfrm>
            <a:off x="2411760" y="5011126"/>
            <a:ext cx="5192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9009EE-38EF-4962-A391-A3EACC10AE6F}"/>
              </a:ext>
            </a:extLst>
          </p:cNvPr>
          <p:cNvSpPr/>
          <p:nvPr/>
        </p:nvSpPr>
        <p:spPr>
          <a:xfrm>
            <a:off x="5293495" y="169429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b="1" dirty="0"/>
              <a:t>#!/</a:t>
            </a:r>
            <a:r>
              <a:rPr lang="en-US" altLang="ko-KR" sz="800" b="1" dirty="0" err="1"/>
              <a:t>usr</a:t>
            </a:r>
            <a:r>
              <a:rPr lang="en-US" altLang="ko-KR" sz="800" b="1" dirty="0"/>
              <a:t>/bin/env python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app = Flask(__name__)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@</a:t>
            </a:r>
            <a:r>
              <a:rPr lang="en-US" altLang="ko-KR" sz="800" b="1" dirty="0" err="1"/>
              <a:t>app.route</a:t>
            </a:r>
            <a:r>
              <a:rPr lang="en-US" altLang="ko-KR" sz="800" b="1" dirty="0"/>
              <a:t>('/')</a:t>
            </a:r>
          </a:p>
          <a:p>
            <a:r>
              <a:rPr lang="en-US" altLang="ko-KR" sz="800" b="1" dirty="0"/>
              <a:t>def index():</a:t>
            </a:r>
          </a:p>
          <a:p>
            <a:r>
              <a:rPr lang="en-US" altLang="ko-KR" sz="800" b="1" dirty="0"/>
              <a:t>    return </a:t>
            </a:r>
            <a:r>
              <a:rPr lang="en-US" altLang="ko-KR" sz="800" b="1" dirty="0" err="1"/>
              <a:t>render_template</a:t>
            </a:r>
            <a:r>
              <a:rPr lang="en-US" altLang="ko-KR" sz="800" b="1" dirty="0"/>
              <a:t>('index.html')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def gen(camera):</a:t>
            </a:r>
          </a:p>
          <a:p>
            <a:r>
              <a:rPr lang="en-US" altLang="ko-KR" sz="800" b="1" dirty="0"/>
              <a:t>    while True:</a:t>
            </a:r>
          </a:p>
          <a:p>
            <a:r>
              <a:rPr lang="en-US" altLang="ko-KR" sz="800" b="1" dirty="0"/>
              <a:t>        frame = </a:t>
            </a:r>
            <a:r>
              <a:rPr lang="en-US" altLang="ko-KR" sz="800" b="1" dirty="0" err="1"/>
              <a:t>camera.get_frame</a:t>
            </a:r>
            <a:r>
              <a:rPr lang="en-US" altLang="ko-KR" sz="800" b="1" dirty="0"/>
              <a:t>()</a:t>
            </a:r>
          </a:p>
          <a:p>
            <a:r>
              <a:rPr lang="en-US" altLang="ko-KR" sz="800" b="1" dirty="0"/>
              <a:t>        yield (b'--frame\r\n'</a:t>
            </a:r>
          </a:p>
          <a:p>
            <a:r>
              <a:rPr lang="en-US" altLang="ko-KR" sz="800" b="1" dirty="0"/>
              <a:t>               </a:t>
            </a:r>
            <a:r>
              <a:rPr lang="en-US" altLang="ko-KR" sz="800" b="1" dirty="0" err="1"/>
              <a:t>b'Content</a:t>
            </a:r>
            <a:r>
              <a:rPr lang="en-US" altLang="ko-KR" sz="800" b="1" dirty="0"/>
              <a:t>-Type: image/jpeg\r\n\r\n' + frame + b'\r\n\r\n')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@</a:t>
            </a:r>
            <a:r>
              <a:rPr lang="en-US" altLang="ko-KR" sz="800" b="1" dirty="0" err="1"/>
              <a:t>app.route</a:t>
            </a:r>
            <a:r>
              <a:rPr lang="en-US" altLang="ko-KR" sz="800" b="1" dirty="0"/>
              <a:t>('/</a:t>
            </a:r>
            <a:r>
              <a:rPr lang="en-US" altLang="ko-KR" sz="800" b="1" dirty="0" err="1"/>
              <a:t>video_feed</a:t>
            </a:r>
            <a:r>
              <a:rPr lang="en-US" altLang="ko-KR" sz="800" b="1" dirty="0"/>
              <a:t>')</a:t>
            </a:r>
          </a:p>
          <a:p>
            <a:r>
              <a:rPr lang="en-US" altLang="ko-KR" sz="800" b="1" dirty="0"/>
              <a:t>def </a:t>
            </a:r>
            <a:r>
              <a:rPr lang="en-US" altLang="ko-KR" sz="800" b="1" dirty="0" err="1"/>
              <a:t>video_feed</a:t>
            </a:r>
            <a:r>
              <a:rPr lang="en-US" altLang="ko-KR" sz="800" b="1" dirty="0"/>
              <a:t>():</a:t>
            </a:r>
          </a:p>
          <a:p>
            <a:r>
              <a:rPr lang="en-US" altLang="ko-KR" sz="800" b="1" dirty="0"/>
              <a:t>    return Response(gen(</a:t>
            </a:r>
            <a:r>
              <a:rPr lang="en-US" altLang="ko-KR" sz="800" b="1" dirty="0" err="1"/>
              <a:t>VideoCamera</a:t>
            </a:r>
            <a:r>
              <a:rPr lang="en-US" altLang="ko-KR" sz="800" b="1" dirty="0"/>
              <a:t>()),</a:t>
            </a:r>
          </a:p>
          <a:p>
            <a:r>
              <a:rPr lang="en-US" altLang="ko-KR" sz="800" b="1" dirty="0"/>
              <a:t>                    </a:t>
            </a:r>
            <a:r>
              <a:rPr lang="en-US" altLang="ko-KR" sz="800" b="1" dirty="0" err="1"/>
              <a:t>mimetype</a:t>
            </a:r>
            <a:r>
              <a:rPr lang="en-US" altLang="ko-KR" sz="800" b="1" dirty="0"/>
              <a:t>='multipart/x-mixed-replace; boundary=frame')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if __name__ == '__main__':</a:t>
            </a:r>
          </a:p>
          <a:p>
            <a:r>
              <a:rPr lang="en-US" altLang="ko-KR" sz="800" b="1" dirty="0"/>
              <a:t>    </a:t>
            </a:r>
            <a:r>
              <a:rPr lang="en-US" altLang="ko-KR" sz="800" b="1" dirty="0" err="1"/>
              <a:t>app.run</a:t>
            </a:r>
            <a:r>
              <a:rPr lang="en-US" altLang="ko-KR" sz="800" b="1" dirty="0"/>
              <a:t>(host='0.0.0.0', debug=True)</a:t>
            </a:r>
            <a:endParaRPr lang="ko-KR" altLang="en-US" sz="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9A38DD-39E3-44E2-B33A-BE92227C669D}"/>
              </a:ext>
            </a:extLst>
          </p:cNvPr>
          <p:cNvSpPr txBox="1"/>
          <p:nvPr/>
        </p:nvSpPr>
        <p:spPr>
          <a:xfrm>
            <a:off x="5280421" y="1419622"/>
            <a:ext cx="1640049" cy="30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main.py </a:t>
            </a:r>
            <a:r>
              <a:rPr lang="ko-KR" altLang="en-US" sz="1400" b="1" dirty="0"/>
              <a:t>소스코드</a:t>
            </a:r>
          </a:p>
        </p:txBody>
      </p:sp>
    </p:spTree>
    <p:extLst>
      <p:ext uri="{BB962C8B-B14F-4D97-AF65-F5344CB8AC3E}">
        <p14:creationId xmlns:p14="http://schemas.microsoft.com/office/powerpoint/2010/main" val="25449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대각선 방향의 모서리가 잘린 사각형 2">
            <a:extLst>
              <a:ext uri="{FF2B5EF4-FFF2-40B4-BE49-F238E27FC236}">
                <a16:creationId xmlns:a16="http://schemas.microsoft.com/office/drawing/2014/main" id="{26E4F78E-C55E-4B8F-8C48-4F6E9E1C2941}"/>
              </a:ext>
            </a:extLst>
          </p:cNvPr>
          <p:cNvSpPr/>
          <p:nvPr/>
        </p:nvSpPr>
        <p:spPr>
          <a:xfrm>
            <a:off x="490363" y="480198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688E2E-9596-48FC-A9C9-B0C14529E7F0}"/>
              </a:ext>
            </a:extLst>
          </p:cNvPr>
          <p:cNvSpPr/>
          <p:nvPr/>
        </p:nvSpPr>
        <p:spPr>
          <a:xfrm>
            <a:off x="490363" y="480198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3F3EC-A82F-4CA5-BFDA-F84C8B203E0D}"/>
              </a:ext>
            </a:extLst>
          </p:cNvPr>
          <p:cNvSpPr txBox="1"/>
          <p:nvPr/>
        </p:nvSpPr>
        <p:spPr>
          <a:xfrm>
            <a:off x="539552" y="557535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+mj-lt"/>
                <a:ea typeface="HY헤드라인M" panose="02030600000101010101" pitchFamily="18" charset="-127"/>
              </a:rPr>
              <a:t>CONTENTS 1 ::  6-4. Web Streaming</a:t>
            </a: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AutoShape 2" descr="https://mail.naver.com/read/image/?mailSN=27095&amp;attachIndex=2&amp;contentType=image/png&amp;offset=1478&amp;size=92150&amp;mimeSN=1557158677.829419.64585.34560&amp;org=1&amp;u=dkdnfkvhs">
            <a:extLst>
              <a:ext uri="{FF2B5EF4-FFF2-40B4-BE49-F238E27FC236}">
                <a16:creationId xmlns:a16="http://schemas.microsoft.com/office/drawing/2014/main" id="{BFE43E57-7BAA-4FF1-926E-C62945C03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897255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4AD5E3-B16D-4FE2-B911-B2B5F6F25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62" y="1461955"/>
            <a:ext cx="4001607" cy="21109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321A1A-3218-4E42-8FB5-B71DE4926DDB}"/>
              </a:ext>
            </a:extLst>
          </p:cNvPr>
          <p:cNvSpPr txBox="1"/>
          <p:nvPr/>
        </p:nvSpPr>
        <p:spPr>
          <a:xfrm>
            <a:off x="526062" y="4330598"/>
            <a:ext cx="446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python main.py</a:t>
            </a:r>
            <a:r>
              <a:rPr lang="ko-KR" altLang="en-US" b="1" dirty="0"/>
              <a:t>를 입력하여 실행한다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7" name="bandicam 2019-05-07 01-52-18-416">
            <a:hlinkClick r:id="" action="ppaction://media"/>
            <a:extLst>
              <a:ext uri="{FF2B5EF4-FFF2-40B4-BE49-F238E27FC236}">
                <a16:creationId xmlns:a16="http://schemas.microsoft.com/office/drawing/2014/main" id="{D304F91E-F45F-4D14-9DAB-669F97577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2963" y="1454373"/>
            <a:ext cx="3027983" cy="27511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2EC05E-32F7-4C15-8BF0-286875713A93}"/>
              </a:ext>
            </a:extLst>
          </p:cNvPr>
          <p:cNvSpPr txBox="1"/>
          <p:nvPr/>
        </p:nvSpPr>
        <p:spPr>
          <a:xfrm>
            <a:off x="4959630" y="4254422"/>
            <a:ext cx="446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스트리밍이 잘 작동하는 것을 확인할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4373BF-15D4-48EA-AD5D-559C81F8D7FC}"/>
              </a:ext>
            </a:extLst>
          </p:cNvPr>
          <p:cNvSpPr txBox="1"/>
          <p:nvPr/>
        </p:nvSpPr>
        <p:spPr>
          <a:xfrm>
            <a:off x="526062" y="3751948"/>
            <a:ext cx="3129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python main.py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90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07037" y="2211710"/>
            <a:ext cx="3097328" cy="54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 </a:t>
            </a:r>
            <a:r>
              <a:rPr lang="ko-KR" altLang="en-US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환경구축</a:t>
            </a:r>
          </a:p>
        </p:txBody>
      </p:sp>
    </p:spTree>
    <p:extLst>
      <p:ext uri="{BB962C8B-B14F-4D97-AF65-F5344CB8AC3E}">
        <p14:creationId xmlns:p14="http://schemas.microsoft.com/office/powerpoint/2010/main" val="206980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9">
            <a:extLst>
              <a:ext uri="{FF2B5EF4-FFF2-40B4-BE49-F238E27FC236}">
                <a16:creationId xmlns:a16="http://schemas.microsoft.com/office/drawing/2014/main" id="{00B23DD0-D77F-4253-9569-F4FB9F25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3240360" cy="565175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 </a:t>
            </a:r>
            <a:r>
              <a:rPr lang="ko-KR" altLang="en-US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환경구축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C96F59-077A-4177-BC27-AAAA797A39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04697"/>
            <a:ext cx="2787824" cy="24482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11960" y="156363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딥</a:t>
            </a:r>
            <a:r>
              <a:rPr lang="ko-KR" altLang="en-US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러닝은 여러 비선형 변환기법의 조합을 통해 높은 수준의 추상화</a:t>
            </a:r>
            <a:r>
              <a:rPr lang="en-US" altLang="ko-KR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다량의 데이터나 복잡한 자료들</a:t>
            </a:r>
            <a:r>
              <a:rPr lang="en-US" altLang="ko-KR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속에서 핵심적인 내용 또는 기능을 요약하는 작업을 시도하는 기계학습알고리즘의 집합으로 정의된다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7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8D1EF2-5F8C-4D2B-8268-763D8DB66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203598"/>
            <a:ext cx="1152128" cy="106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9D992D-0F82-42B3-879C-1208C1CCBE00}"/>
              </a:ext>
            </a:extLst>
          </p:cNvPr>
          <p:cNvSpPr txBox="1"/>
          <p:nvPr/>
        </p:nvSpPr>
        <p:spPr>
          <a:xfrm>
            <a:off x="2411760" y="1203598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OpenCV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는 주로 실시간 컴퓨터 비전을 목적으로 한 프로그래밍 라이브러리이며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 이미지 프로세싱에 중점을 둔 라이브러리이다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C96F59-077A-4177-BC27-AAAA797A3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2427734"/>
            <a:ext cx="1152128" cy="11442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B82CB4-E5D0-4B96-A5C2-372224BC3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3803795"/>
            <a:ext cx="1152129" cy="11442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F131B1-0491-4A81-81A5-F3D3F27DA6B3}"/>
              </a:ext>
            </a:extLst>
          </p:cNvPr>
          <p:cNvSpPr txBox="1"/>
          <p:nvPr/>
        </p:nvSpPr>
        <p:spPr>
          <a:xfrm>
            <a:off x="2411760" y="2427734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딥 러닝은 여러 비선형 변환기법의 조합을 통해 높은 수준의 추상화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다량의 데이터나 복잡한 자료들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속에서 핵심적인 내용 또는 기능을 요약하는 작업을 시도하는 기계학습알고리즘의 집합으로 정의된다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96476-72AD-44C1-B82E-9FF9ECC348F1}"/>
              </a:ext>
            </a:extLst>
          </p:cNvPr>
          <p:cNvSpPr txBox="1"/>
          <p:nvPr/>
        </p:nvSpPr>
        <p:spPr>
          <a:xfrm>
            <a:off x="2483768" y="4052738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일반적으로 서버 프로그램이 실행되고 있는 컴퓨터 하드웨어를 서버라고 부르며 다른 프로그램에게 서비스를 제공하는 컴퓨터 프로그램을 말하기도 한다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CB2FF1B8-A73E-441E-9149-E7FC9969DC28}"/>
              </a:ext>
            </a:extLst>
          </p:cNvPr>
          <p:cNvSpPr/>
          <p:nvPr/>
        </p:nvSpPr>
        <p:spPr>
          <a:xfrm>
            <a:off x="2276002" y="447316"/>
            <a:ext cx="4591996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62F8B-480C-4066-9C7B-B9C2C6918D67}"/>
              </a:ext>
            </a:extLst>
          </p:cNvPr>
          <p:cNvSpPr txBox="1"/>
          <p:nvPr/>
        </p:nvSpPr>
        <p:spPr>
          <a:xfrm>
            <a:off x="2276002" y="497064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기술</a:t>
            </a:r>
          </a:p>
        </p:txBody>
      </p:sp>
    </p:spTree>
    <p:extLst>
      <p:ext uri="{BB962C8B-B14F-4D97-AF65-F5344CB8AC3E}">
        <p14:creationId xmlns:p14="http://schemas.microsoft.com/office/powerpoint/2010/main" val="40090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159E9EC-4B62-485C-9BEC-0F93ABB6C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40913"/>
            <a:ext cx="3806332" cy="2448272"/>
          </a:xfrm>
          <a:prstGeom prst="rect">
            <a:avLst/>
          </a:prstGeom>
        </p:spPr>
      </p:pic>
      <p:sp>
        <p:nvSpPr>
          <p:cNvPr id="5" name="모서리가 둥근 직사각형 19">
            <a:extLst>
              <a:ext uri="{FF2B5EF4-FFF2-40B4-BE49-F238E27FC236}">
                <a16:creationId xmlns:a16="http://schemas.microsoft.com/office/drawing/2014/main" id="{00B23DD0-D77F-4253-9569-F4FB9F25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11510"/>
            <a:ext cx="3158008" cy="565175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 </a:t>
            </a:r>
            <a:r>
              <a:rPr lang="ko-KR" altLang="en-US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환경구축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A8AFD7-06F4-406C-BA4F-44A8922887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70" y="1284198"/>
            <a:ext cx="3806332" cy="2655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D80481-EC53-40C9-BAA6-ACF6CA71BA59}"/>
              </a:ext>
            </a:extLst>
          </p:cNvPr>
          <p:cNvSpPr txBox="1"/>
          <p:nvPr/>
        </p:nvSpPr>
        <p:spPr>
          <a:xfrm>
            <a:off x="683568" y="4011910"/>
            <a:ext cx="8100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Tensorflow-gpu</a:t>
            </a:r>
            <a:r>
              <a:rPr lang="ko-KR" altLang="en-US" dirty="0"/>
              <a:t>를 사용하기 위해선 </a:t>
            </a:r>
            <a:r>
              <a:rPr lang="en-US" altLang="ko-KR" dirty="0"/>
              <a:t>NVIDIA</a:t>
            </a:r>
            <a:r>
              <a:rPr lang="ko-KR" altLang="en-US" dirty="0"/>
              <a:t>에서 </a:t>
            </a:r>
            <a:r>
              <a:rPr lang="en-US" altLang="ko-KR" dirty="0"/>
              <a:t>CUDA</a:t>
            </a:r>
            <a:r>
              <a:rPr lang="ko-KR" altLang="en-US" dirty="0"/>
              <a:t>를 다운로드 </a:t>
            </a:r>
            <a:r>
              <a:rPr lang="ko-KR" altLang="en-US" dirty="0" err="1"/>
              <a:t>해야된다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    &lt;CUDA 10.0&gt;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D29DF-1985-4882-AB02-ED718AC6AF8C}"/>
              </a:ext>
            </a:extLst>
          </p:cNvPr>
          <p:cNvSpPr/>
          <p:nvPr/>
        </p:nvSpPr>
        <p:spPr>
          <a:xfrm>
            <a:off x="1187624" y="2787774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3ABC8-BF9D-4841-9055-A895BCD40C32}"/>
              </a:ext>
            </a:extLst>
          </p:cNvPr>
          <p:cNvSpPr/>
          <p:nvPr/>
        </p:nvSpPr>
        <p:spPr>
          <a:xfrm>
            <a:off x="5940152" y="2504038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10EEBE-3CDE-4D25-863F-9831D45251BF}"/>
              </a:ext>
            </a:extLst>
          </p:cNvPr>
          <p:cNvSpPr/>
          <p:nvPr/>
        </p:nvSpPr>
        <p:spPr>
          <a:xfrm>
            <a:off x="5940152" y="2831733"/>
            <a:ext cx="180020" cy="172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1BE3EE-5F01-4E08-AF53-778AD3AAFC0F}"/>
              </a:ext>
            </a:extLst>
          </p:cNvPr>
          <p:cNvSpPr/>
          <p:nvPr/>
        </p:nvSpPr>
        <p:spPr>
          <a:xfrm>
            <a:off x="6372200" y="3003797"/>
            <a:ext cx="288032" cy="172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1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9">
            <a:extLst>
              <a:ext uri="{FF2B5EF4-FFF2-40B4-BE49-F238E27FC236}">
                <a16:creationId xmlns:a16="http://schemas.microsoft.com/office/drawing/2014/main" id="{C309FD03-F3D4-4F33-8BDE-79A57F34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3240360" cy="565175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 </a:t>
            </a:r>
            <a:r>
              <a:rPr lang="ko-KR" altLang="en-US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환경구축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699C117-8E2E-4B83-8F67-8ECE5E960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7" y="1563638"/>
            <a:ext cx="3924848" cy="2196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96A5A2-8648-4402-ACAE-383977FA2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55626"/>
            <a:ext cx="3680286" cy="2232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DAA4D8-1FD7-4253-B4F4-1A4FB57DA86F}"/>
              </a:ext>
            </a:extLst>
          </p:cNvPr>
          <p:cNvSpPr txBox="1"/>
          <p:nvPr/>
        </p:nvSpPr>
        <p:spPr>
          <a:xfrm>
            <a:off x="457200" y="423620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설치 과정이며 모두 </a:t>
            </a:r>
            <a:r>
              <a:rPr lang="en-US" altLang="ko-KR" dirty="0"/>
              <a:t>OK</a:t>
            </a:r>
            <a:r>
              <a:rPr lang="ko-KR" altLang="en-US" dirty="0" err="1"/>
              <a:t>하면된다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152412-56E4-406B-8FE9-7143F49BD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428152"/>
            <a:ext cx="4906888" cy="1998382"/>
          </a:xfrm>
          <a:prstGeom prst="rect">
            <a:avLst/>
          </a:prstGeom>
        </p:spPr>
      </p:pic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0EF9F74C-4A9F-45F7-8824-AB98291B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11510"/>
            <a:ext cx="2890664" cy="50809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 </a:t>
            </a:r>
            <a:r>
              <a:rPr lang="ko-KR" altLang="en-US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E5849-0F36-4913-AED8-B77BD98D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428152"/>
            <a:ext cx="4248472" cy="1951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84070-6804-4DA0-A1B5-235923609EB5}"/>
              </a:ext>
            </a:extLst>
          </p:cNvPr>
          <p:cNvSpPr txBox="1"/>
          <p:nvPr/>
        </p:nvSpPr>
        <p:spPr>
          <a:xfrm>
            <a:off x="611560" y="3723878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cuDNN</a:t>
            </a:r>
            <a:r>
              <a:rPr lang="ko-KR" altLang="en-US" dirty="0"/>
              <a:t> 회원가입을 한 후 </a:t>
            </a:r>
            <a:r>
              <a:rPr lang="en-US" altLang="ko-KR" dirty="0"/>
              <a:t>CUDA10.0</a:t>
            </a:r>
            <a:r>
              <a:rPr lang="ko-KR" altLang="en-US" dirty="0"/>
              <a:t>에 맞는 </a:t>
            </a:r>
            <a:r>
              <a:rPr lang="en-US" altLang="ko-KR" dirty="0" err="1"/>
              <a:t>cuDNN</a:t>
            </a:r>
            <a:r>
              <a:rPr lang="ko-KR" altLang="en-US" dirty="0"/>
              <a:t>을 다운받는다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                           &lt;CUDA10.0&gt; &lt;</a:t>
            </a:r>
            <a:r>
              <a:rPr lang="en-US" altLang="ko-KR" dirty="0" err="1"/>
              <a:t>cuDNN</a:t>
            </a:r>
            <a:r>
              <a:rPr lang="en-US" altLang="ko-KR" dirty="0"/>
              <a:t> v7.3.1&gt;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16A1A8-06E2-4487-8865-363B698019C3}"/>
              </a:ext>
            </a:extLst>
          </p:cNvPr>
          <p:cNvSpPr/>
          <p:nvPr/>
        </p:nvSpPr>
        <p:spPr>
          <a:xfrm>
            <a:off x="1043608" y="2648826"/>
            <a:ext cx="1584176" cy="210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7C045B-A0B2-4911-886D-89CDA2E3FEAA}"/>
              </a:ext>
            </a:extLst>
          </p:cNvPr>
          <p:cNvSpPr/>
          <p:nvPr/>
        </p:nvSpPr>
        <p:spPr>
          <a:xfrm>
            <a:off x="4716016" y="1428152"/>
            <a:ext cx="1872208" cy="207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B7D60DB-98B6-496B-AB37-2B30F428547F}"/>
              </a:ext>
            </a:extLst>
          </p:cNvPr>
          <p:cNvSpPr/>
          <p:nvPr/>
        </p:nvSpPr>
        <p:spPr>
          <a:xfrm rot="10800000">
            <a:off x="6987851" y="2234764"/>
            <a:ext cx="529716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A73A1-5D32-4D76-80DB-AD379E47E4F4}"/>
              </a:ext>
            </a:extLst>
          </p:cNvPr>
          <p:cNvSpPr txBox="1"/>
          <p:nvPr/>
        </p:nvSpPr>
        <p:spPr>
          <a:xfrm>
            <a:off x="7515776" y="2186267"/>
            <a:ext cx="137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자신에게 맞는 환경 다운로드</a:t>
            </a:r>
          </a:p>
        </p:txBody>
      </p:sp>
    </p:spTree>
    <p:extLst>
      <p:ext uri="{BB962C8B-B14F-4D97-AF65-F5344CB8AC3E}">
        <p14:creationId xmlns:p14="http://schemas.microsoft.com/office/powerpoint/2010/main" val="258695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0EC4DFE-414D-41CA-AF68-C29FFB33F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5560"/>
            <a:ext cx="3603351" cy="2019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AB5336-79EE-4A94-B825-F39512444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318" y="1275606"/>
            <a:ext cx="3252106" cy="2159581"/>
          </a:xfrm>
          <a:prstGeom prst="rect">
            <a:avLst/>
          </a:prstGeom>
        </p:spPr>
      </p:pic>
      <p:sp>
        <p:nvSpPr>
          <p:cNvPr id="6" name="모서리가 둥근 직사각형 19">
            <a:extLst>
              <a:ext uri="{FF2B5EF4-FFF2-40B4-BE49-F238E27FC236}">
                <a16:creationId xmlns:a16="http://schemas.microsoft.com/office/drawing/2014/main" id="{E91E72AF-824A-4A3A-9F58-E142B550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39503"/>
            <a:ext cx="2952328" cy="576064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 </a:t>
            </a:r>
            <a:r>
              <a:rPr lang="ko-KR" altLang="en-US" sz="2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4E3A6-FE6A-4ED8-8535-7DD25A8B946D}"/>
              </a:ext>
            </a:extLst>
          </p:cNvPr>
          <p:cNvSpPr txBox="1"/>
          <p:nvPr/>
        </p:nvSpPr>
        <p:spPr>
          <a:xfrm>
            <a:off x="611560" y="4011910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cuDNN</a:t>
            </a:r>
            <a:r>
              <a:rPr lang="ko-KR" altLang="en-US" dirty="0"/>
              <a:t>파일 압축을 풀어주고 </a:t>
            </a:r>
            <a:r>
              <a:rPr lang="en-US" altLang="ko-KR" dirty="0" err="1"/>
              <a:t>cuDNN</a:t>
            </a:r>
            <a:r>
              <a:rPr lang="en-US" altLang="ko-KR" dirty="0"/>
              <a:t> </a:t>
            </a:r>
            <a:r>
              <a:rPr lang="ko-KR" altLang="en-US" dirty="0"/>
              <a:t>파일을 모두 </a:t>
            </a:r>
            <a:r>
              <a:rPr lang="en-US" altLang="ko-KR" dirty="0"/>
              <a:t>CUDA v10.0</a:t>
            </a:r>
            <a:r>
              <a:rPr lang="ko-KR" altLang="en-US" dirty="0"/>
              <a:t>으로 이동한다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19DA56-F8DB-4CC3-8475-ADE9B5CF2FA1}"/>
              </a:ext>
            </a:extLst>
          </p:cNvPr>
          <p:cNvSpPr/>
          <p:nvPr/>
        </p:nvSpPr>
        <p:spPr>
          <a:xfrm>
            <a:off x="1403648" y="1923678"/>
            <a:ext cx="216024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6EA116D-39F6-4371-8E54-5C9F50F89E69}"/>
              </a:ext>
            </a:extLst>
          </p:cNvPr>
          <p:cNvSpPr/>
          <p:nvPr/>
        </p:nvSpPr>
        <p:spPr>
          <a:xfrm>
            <a:off x="4139952" y="1979027"/>
            <a:ext cx="79208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19696" y="2211710"/>
            <a:ext cx="3097328" cy="54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Anaconda </a:t>
            </a:r>
            <a:r>
              <a:rPr lang="ko-KR" altLang="en-US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 구축</a:t>
            </a:r>
          </a:p>
        </p:txBody>
      </p:sp>
    </p:spTree>
    <p:extLst>
      <p:ext uri="{BB962C8B-B14F-4D97-AF65-F5344CB8AC3E}">
        <p14:creationId xmlns:p14="http://schemas.microsoft.com/office/powerpoint/2010/main" val="25538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8874187-4CAB-4AF4-B69B-08221A651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491630"/>
            <a:ext cx="4690864" cy="1612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E566-D59B-4B46-B14D-C1A08E9E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00" y="1347614"/>
            <a:ext cx="3956635" cy="2121594"/>
          </a:xfrm>
          <a:prstGeom prst="rect">
            <a:avLst/>
          </a:prstGeom>
        </p:spPr>
      </p:pic>
      <p:sp>
        <p:nvSpPr>
          <p:cNvPr id="6" name="모서리가 둥근 직사각형 19">
            <a:extLst>
              <a:ext uri="{FF2B5EF4-FFF2-40B4-BE49-F238E27FC236}">
                <a16:creationId xmlns:a16="http://schemas.microsoft.com/office/drawing/2014/main" id="{2BA838C8-BCEC-4141-89F3-373992F2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2746648" cy="709191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2000" dirty="0"/>
              <a:t>Anaconda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60AFB-B092-411F-BD30-217A08A90090}"/>
              </a:ext>
            </a:extLst>
          </p:cNvPr>
          <p:cNvSpPr txBox="1"/>
          <p:nvPr/>
        </p:nvSpPr>
        <p:spPr>
          <a:xfrm>
            <a:off x="1043608" y="3795886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학습을 위해 </a:t>
            </a:r>
            <a:r>
              <a:rPr lang="en-US" altLang="ko-KR" dirty="0"/>
              <a:t>Anaconda </a:t>
            </a:r>
            <a:r>
              <a:rPr lang="ko-KR" altLang="en-US" dirty="0"/>
              <a:t>설치한다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599EEB-EB16-4BD6-8F05-9E64E0395705}"/>
              </a:ext>
            </a:extLst>
          </p:cNvPr>
          <p:cNvSpPr/>
          <p:nvPr/>
        </p:nvSpPr>
        <p:spPr>
          <a:xfrm>
            <a:off x="5436096" y="2499742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862C23-A8B0-4D6B-8A2C-AEFD71AD0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82" y="1350801"/>
            <a:ext cx="3312368" cy="2344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183F64-8553-4A37-8FFB-1F8919E3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600" y="1350380"/>
            <a:ext cx="4435783" cy="234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C066C-6CE8-4EE5-B5B1-F396D3A1B8D5}"/>
              </a:ext>
            </a:extLst>
          </p:cNvPr>
          <p:cNvSpPr txBox="1"/>
          <p:nvPr/>
        </p:nvSpPr>
        <p:spPr>
          <a:xfrm>
            <a:off x="611560" y="393990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완료</a:t>
            </a: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9CBE4EE4-D808-468A-AC3D-0E6DBF30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2458616" cy="627891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2000" dirty="0"/>
              <a:t>Anaconda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335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2879657" y="2139702"/>
            <a:ext cx="3384686" cy="54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Tensorflow-gpu</a:t>
            </a:r>
            <a:r>
              <a: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환경구축</a:t>
            </a:r>
          </a:p>
        </p:txBody>
      </p:sp>
    </p:spTree>
    <p:extLst>
      <p:ext uri="{BB962C8B-B14F-4D97-AF65-F5344CB8AC3E}">
        <p14:creationId xmlns:p14="http://schemas.microsoft.com/office/powerpoint/2010/main" val="11136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D65AFCE6-48AB-42C4-B700-7683B9A6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72" y="496409"/>
            <a:ext cx="2067912" cy="444381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400" dirty="0"/>
              <a:t>Tensorflow </a:t>
            </a:r>
            <a:endParaRPr lang="ko-KR" altLang="en-US" sz="1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8F725E-5329-4D35-A5C3-E0B660CD6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372281"/>
            <a:ext cx="4032448" cy="4443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671B59-2A70-446E-91F3-C123E9EB9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4" y="2196643"/>
            <a:ext cx="4032448" cy="118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045EF-A6EE-44F0-9ACC-570D3CCF5A82}"/>
              </a:ext>
            </a:extLst>
          </p:cNvPr>
          <p:cNvSpPr txBox="1"/>
          <p:nvPr/>
        </p:nvSpPr>
        <p:spPr>
          <a:xfrm>
            <a:off x="5004048" y="1372281"/>
            <a:ext cx="3744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Python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3.5</a:t>
            </a:r>
            <a:r>
              <a:rPr lang="ko-KR" altLang="en-US" sz="1100" dirty="0">
                <a:latin typeface="+mj-lt"/>
              </a:rPr>
              <a:t>버전 가상 환경 만들기</a:t>
            </a:r>
            <a:endParaRPr lang="en-US" altLang="ko-KR" sz="1100" dirty="0">
              <a:latin typeface="+mj-lt"/>
            </a:endParaRPr>
          </a:p>
          <a:p>
            <a:r>
              <a:rPr lang="en-US" altLang="ko-KR" sz="1100" dirty="0" err="1">
                <a:latin typeface="+mj-lt"/>
              </a:rPr>
              <a:t>Conda</a:t>
            </a:r>
            <a:r>
              <a:rPr lang="en-US" altLang="ko-KR" sz="1100" dirty="0">
                <a:latin typeface="+mj-lt"/>
              </a:rPr>
              <a:t> create –n &lt;</a:t>
            </a:r>
            <a:r>
              <a:rPr lang="ko-KR" altLang="en-US" sz="1100" dirty="0">
                <a:latin typeface="+mj-lt"/>
              </a:rPr>
              <a:t>가상환경이름</a:t>
            </a:r>
            <a:r>
              <a:rPr lang="en-US" altLang="ko-KR" sz="1100" dirty="0">
                <a:latin typeface="+mj-lt"/>
              </a:rPr>
              <a:t>&gt; python=</a:t>
            </a:r>
            <a:r>
              <a:rPr lang="ko-KR" altLang="en-US" sz="1100" dirty="0">
                <a:latin typeface="+mj-lt"/>
              </a:rPr>
              <a:t>원하는 버전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8DC5A-6A39-45EB-B445-59356EF099D1}"/>
              </a:ext>
            </a:extLst>
          </p:cNvPr>
          <p:cNvSpPr txBox="1"/>
          <p:nvPr/>
        </p:nvSpPr>
        <p:spPr>
          <a:xfrm>
            <a:off x="5106888" y="2412395"/>
            <a:ext cx="353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lt"/>
              </a:rPr>
              <a:t>생성된 가상환경 확인</a:t>
            </a:r>
            <a:endParaRPr lang="en-US" altLang="ko-KR" sz="1100" dirty="0">
              <a:latin typeface="+mj-lt"/>
            </a:endParaRPr>
          </a:p>
          <a:p>
            <a:r>
              <a:rPr lang="en-US" altLang="ko-KR" sz="1100" dirty="0" err="1">
                <a:latin typeface="+mj-lt"/>
              </a:rPr>
              <a:t>Conda</a:t>
            </a:r>
            <a:r>
              <a:rPr lang="en-US" altLang="ko-KR" sz="1100" dirty="0">
                <a:latin typeface="+mj-lt"/>
              </a:rPr>
              <a:t> info --</a:t>
            </a:r>
            <a:r>
              <a:rPr lang="en-US" altLang="ko-KR" sz="1100" dirty="0" err="1">
                <a:latin typeface="+mj-lt"/>
              </a:rPr>
              <a:t>envs</a:t>
            </a:r>
            <a:endParaRPr lang="ko-KR" altLang="en-US" sz="1100" dirty="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813035-0FFA-481E-97CD-80C9A92B2680}"/>
              </a:ext>
            </a:extLst>
          </p:cNvPr>
          <p:cNvSpPr/>
          <p:nvPr/>
        </p:nvSpPr>
        <p:spPr>
          <a:xfrm>
            <a:off x="559872" y="3003798"/>
            <a:ext cx="26746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95E0BB-D4E0-42B7-B520-17884FC89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3717841"/>
            <a:ext cx="3952875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7A777D-3D23-45F2-95DC-A8D7D9BF2430}"/>
              </a:ext>
            </a:extLst>
          </p:cNvPr>
          <p:cNvSpPr txBox="1"/>
          <p:nvPr/>
        </p:nvSpPr>
        <p:spPr>
          <a:xfrm>
            <a:off x="5076056" y="3883397"/>
            <a:ext cx="302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lt"/>
              </a:rPr>
              <a:t>가상환경 활성화 </a:t>
            </a:r>
            <a:endParaRPr lang="en-US" altLang="ko-KR" sz="1100" dirty="0">
              <a:latin typeface="+mj-lt"/>
            </a:endParaRPr>
          </a:p>
          <a:p>
            <a:r>
              <a:rPr lang="en-US" altLang="ko-KR" sz="1100" dirty="0">
                <a:latin typeface="+mj-lt"/>
              </a:rPr>
              <a:t>Activate </a:t>
            </a:r>
            <a:r>
              <a:rPr lang="ko-KR" altLang="en-US" sz="1100" dirty="0">
                <a:latin typeface="+mj-lt"/>
              </a:rPr>
              <a:t>가상환경이름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616D0B-EC66-42C3-8D1B-94043C1B4D7E}"/>
              </a:ext>
            </a:extLst>
          </p:cNvPr>
          <p:cNvSpPr/>
          <p:nvPr/>
        </p:nvSpPr>
        <p:spPr>
          <a:xfrm>
            <a:off x="568510" y="4098841"/>
            <a:ext cx="4117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F0331F2-C4BE-414A-A065-AA4C39626B00}"/>
              </a:ext>
            </a:extLst>
          </p:cNvPr>
          <p:cNvCxnSpPr/>
          <p:nvPr/>
        </p:nvCxnSpPr>
        <p:spPr>
          <a:xfrm>
            <a:off x="899592" y="4314284"/>
            <a:ext cx="997600" cy="41770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610837-86DB-4B50-835A-A9C36EEEA073}"/>
              </a:ext>
            </a:extLst>
          </p:cNvPr>
          <p:cNvSpPr txBox="1"/>
          <p:nvPr/>
        </p:nvSpPr>
        <p:spPr>
          <a:xfrm>
            <a:off x="1897192" y="4601185"/>
            <a:ext cx="2386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활성화 된 가상환경</a:t>
            </a:r>
          </a:p>
        </p:txBody>
      </p:sp>
    </p:spTree>
    <p:extLst>
      <p:ext uri="{BB962C8B-B14F-4D97-AF65-F5344CB8AC3E}">
        <p14:creationId xmlns:p14="http://schemas.microsoft.com/office/powerpoint/2010/main" val="32570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697E9E4C-7525-4A7E-A9AD-92347C45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33" y="480193"/>
            <a:ext cx="1810544" cy="438697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Tensorflow</a:t>
            </a:r>
            <a:endParaRPr lang="ko-KR" altLang="en-US" sz="1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8AA77A-2A0A-4712-AF3C-35ACF05B5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2283718"/>
            <a:ext cx="3610744" cy="18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38556-A090-42C3-BB10-6054611D65D2}"/>
              </a:ext>
            </a:extLst>
          </p:cNvPr>
          <p:cNvSpPr txBox="1"/>
          <p:nvPr/>
        </p:nvSpPr>
        <p:spPr>
          <a:xfrm>
            <a:off x="4788024" y="2873863"/>
            <a:ext cx="44999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Conda</a:t>
            </a:r>
            <a:r>
              <a:rPr lang="ko-KR" altLang="en-US" sz="1400" dirty="0"/>
              <a:t> 에서 </a:t>
            </a:r>
            <a:r>
              <a:rPr lang="en-US" altLang="ko-KR" sz="1400" dirty="0"/>
              <a:t>GitHub</a:t>
            </a:r>
            <a:r>
              <a:rPr lang="ko-KR" altLang="en-US" sz="1400" dirty="0"/>
              <a:t>를 사용하기 위해 다운로드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Conda</a:t>
            </a:r>
            <a:r>
              <a:rPr lang="en-US" altLang="ko-KR" sz="1400" dirty="0"/>
              <a:t> install –c anaconda git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F76C88-D63F-4F55-971D-8956583B7F62}"/>
              </a:ext>
            </a:extLst>
          </p:cNvPr>
          <p:cNvSpPr/>
          <p:nvPr/>
        </p:nvSpPr>
        <p:spPr>
          <a:xfrm>
            <a:off x="473330" y="2283718"/>
            <a:ext cx="1830739" cy="153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715EA-6799-44E8-BB19-21E3C73F4A5B}"/>
              </a:ext>
            </a:extLst>
          </p:cNvPr>
          <p:cNvSpPr txBox="1"/>
          <p:nvPr/>
        </p:nvSpPr>
        <p:spPr>
          <a:xfrm>
            <a:off x="4932040" y="1588543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Anaconda </a:t>
            </a:r>
            <a:r>
              <a:rPr lang="ko-KR" altLang="en-US" sz="1400" dirty="0">
                <a:latin typeface="+mj-lt"/>
              </a:rPr>
              <a:t>가상환경의 </a:t>
            </a:r>
            <a:r>
              <a:rPr lang="en-US" altLang="ko-KR" sz="1400" dirty="0">
                <a:latin typeface="+mj-lt"/>
              </a:rPr>
              <a:t>pip </a:t>
            </a:r>
            <a:r>
              <a:rPr lang="ko-KR" altLang="en-US" sz="1400" dirty="0">
                <a:latin typeface="+mj-lt"/>
              </a:rPr>
              <a:t>버전을 </a:t>
            </a:r>
            <a:r>
              <a:rPr lang="en-US" altLang="ko-KR" sz="1400" dirty="0">
                <a:latin typeface="+mj-lt"/>
              </a:rPr>
              <a:t>upgrade</a:t>
            </a:r>
            <a:r>
              <a:rPr lang="ko-KR" altLang="en-US" sz="1400" dirty="0">
                <a:latin typeface="+mj-lt"/>
              </a:rPr>
              <a:t>한다</a:t>
            </a:r>
            <a:r>
              <a:rPr lang="en-US" altLang="ko-KR" sz="1200" dirty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F37302-8A38-476E-B330-923EC8B93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88544"/>
            <a:ext cx="4320480" cy="3077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9392AD-298C-48A8-8691-F51D6450C2F6}"/>
              </a:ext>
            </a:extLst>
          </p:cNvPr>
          <p:cNvSpPr/>
          <p:nvPr/>
        </p:nvSpPr>
        <p:spPr>
          <a:xfrm>
            <a:off x="1907704" y="1586435"/>
            <a:ext cx="2448273" cy="349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9D992D-0F82-42B3-879C-1208C1CCBE00}"/>
              </a:ext>
            </a:extLst>
          </p:cNvPr>
          <p:cNvSpPr txBox="1"/>
          <p:nvPr/>
        </p:nvSpPr>
        <p:spPr>
          <a:xfrm>
            <a:off x="2411760" y="277121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스튜디오는 안드로이드 및 안드로이드 전용 </a:t>
            </a:r>
            <a:r>
              <a:rPr lang="ko-KR" altLang="en-US" sz="12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어플제작을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위한 공식통합 개발 환경 이다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131B1-0491-4A81-81A5-F3D3F27DA6B3}"/>
              </a:ext>
            </a:extLst>
          </p:cNvPr>
          <p:cNvSpPr txBox="1"/>
          <p:nvPr/>
        </p:nvSpPr>
        <p:spPr>
          <a:xfrm>
            <a:off x="2411760" y="1491630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파이썬은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초보자부터 전문가까지 사용자층을 보유하고 있다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동적 타이핑 범용 프로그래밍 언어로 다양한 플랫폼에서 쓸 수 있고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라이브러리가 풍부하여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대학을 비롯한 여러 교육 기관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기관 및 산업계에서 이용이 증가하고 있다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96476-72AD-44C1-B82E-9FF9ECC348F1}"/>
              </a:ext>
            </a:extLst>
          </p:cNvPr>
          <p:cNvSpPr txBox="1"/>
          <p:nvPr/>
        </p:nvSpPr>
        <p:spPr>
          <a:xfrm>
            <a:off x="2411760" y="2715766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자바는 썬 </a:t>
            </a:r>
            <a:r>
              <a:rPr lang="ko-KR" altLang="en-US" sz="12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마이크로시스템즈의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제임스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고슬링과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다른 연구원들이 개발한 객체 지향적 프로그래밍 언어이다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A87443-7E31-4EE0-AC3C-FC39469B82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9" y="277121"/>
            <a:ext cx="1727235" cy="8821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21F3D2-928E-4985-AF33-63484B9E1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9" y="1491630"/>
            <a:ext cx="1719950" cy="882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512B8B-4756-4330-9B2D-7A452E01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09" y="2715766"/>
            <a:ext cx="1727235" cy="8821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FF700-BC0E-4417-BEC3-DC69BD980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1" y="3921840"/>
            <a:ext cx="1727234" cy="882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CD12F-ADE4-4D0D-8C2F-619A8DEEB480}"/>
              </a:ext>
            </a:extLst>
          </p:cNvPr>
          <p:cNvSpPr txBox="1"/>
          <p:nvPr/>
        </p:nvSpPr>
        <p:spPr>
          <a:xfrm>
            <a:off x="2411760" y="3921840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PHP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는 프로그래밍 언어의 일종이다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 PHP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는 텍스트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특히 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의 처리에 강점을 가지고 있으며 다양한 데이터베이스를 지원하므로 데이터베이스와 사용자 간의 다리 역할도 잘 수행한다</a:t>
            </a:r>
            <a:r>
              <a:rPr lang="en-US" altLang="ko-KR" sz="1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362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3C5EB910-2F2B-4155-A7C1-22BACF68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572224"/>
            <a:ext cx="2016224" cy="436091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Tensorflow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D9433-BE68-41F5-9C7A-939F4C5FB471}"/>
              </a:ext>
            </a:extLst>
          </p:cNvPr>
          <p:cNvSpPr/>
          <p:nvPr/>
        </p:nvSpPr>
        <p:spPr>
          <a:xfrm>
            <a:off x="4788024" y="1471697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+mj-lt"/>
              </a:rPr>
              <a:t>가상환경에서 </a:t>
            </a:r>
            <a:r>
              <a:rPr lang="en-US" altLang="ko-KR" sz="1200" dirty="0">
                <a:latin typeface="+mj-lt"/>
              </a:rPr>
              <a:t>TensorFlow-</a:t>
            </a:r>
            <a:r>
              <a:rPr lang="en-US" altLang="ko-KR" sz="1200" dirty="0" err="1">
                <a:latin typeface="+mj-lt"/>
              </a:rPr>
              <a:t>gpu</a:t>
            </a:r>
            <a:r>
              <a:rPr lang="ko-KR" altLang="en-US" sz="1200" dirty="0">
                <a:latin typeface="+mj-lt"/>
              </a:rPr>
              <a:t>를 설치한다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r>
              <a:rPr lang="en-US" altLang="ko-KR" sz="1400" b="1" dirty="0" err="1">
                <a:latin typeface="+mj-lt"/>
              </a:rPr>
              <a:t>Conda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install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tensorflow-gpu</a:t>
            </a:r>
            <a:endParaRPr lang="en-US" altLang="ko-KR" sz="1400" b="1" dirty="0">
              <a:latin typeface="+mj-lt"/>
            </a:endParaRPr>
          </a:p>
          <a:p>
            <a:endParaRPr lang="ko-KR" altLang="en-US" sz="1200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EC9BE0-A632-4A43-81CD-313F763E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49" y="2439089"/>
            <a:ext cx="3968041" cy="352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D2BE92-6D5E-4371-87DC-F28B72B276A4}"/>
              </a:ext>
            </a:extLst>
          </p:cNvPr>
          <p:cNvSpPr txBox="1"/>
          <p:nvPr/>
        </p:nvSpPr>
        <p:spPr>
          <a:xfrm>
            <a:off x="4788024" y="2369081"/>
            <a:ext cx="34563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가상환경에서 </a:t>
            </a:r>
            <a:r>
              <a:rPr lang="en-US" altLang="ko-KR" sz="1200" dirty="0" err="1">
                <a:latin typeface="+mj-lt"/>
              </a:rPr>
              <a:t>Keras</a:t>
            </a:r>
            <a:r>
              <a:rPr lang="ko-KR" altLang="en-US" sz="1200" dirty="0">
                <a:latin typeface="+mj-lt"/>
              </a:rPr>
              <a:t>사용하기위해 </a:t>
            </a:r>
            <a:r>
              <a:rPr lang="en-US" altLang="ko-KR" sz="1200" dirty="0" err="1">
                <a:latin typeface="+mj-lt"/>
              </a:rPr>
              <a:t>Keras</a:t>
            </a:r>
            <a:r>
              <a:rPr lang="ko-KR" altLang="en-US" sz="1200" dirty="0">
                <a:latin typeface="+mj-lt"/>
              </a:rPr>
              <a:t>설치</a:t>
            </a:r>
            <a:endParaRPr lang="en-US" altLang="ko-KR" sz="1200" dirty="0">
              <a:latin typeface="+mj-lt"/>
            </a:endParaRPr>
          </a:p>
          <a:p>
            <a:r>
              <a:rPr lang="en-US" altLang="ko-KR" sz="1400" b="1" dirty="0" err="1">
                <a:latin typeface="+mj-lt"/>
              </a:rPr>
              <a:t>Conda</a:t>
            </a:r>
            <a:r>
              <a:rPr lang="en-US" altLang="ko-KR" sz="1400" b="1" dirty="0">
                <a:latin typeface="+mj-lt"/>
              </a:rPr>
              <a:t> install </a:t>
            </a:r>
            <a:r>
              <a:rPr lang="en-US" altLang="ko-KR" sz="1400" b="1" dirty="0" err="1">
                <a:latin typeface="+mj-lt"/>
              </a:rPr>
              <a:t>keras</a:t>
            </a:r>
            <a:endParaRPr lang="ko-KR" altLang="en-US" sz="1400" b="1" dirty="0"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AD0E22-30DC-45B1-9500-8305F7CE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4" y="1471697"/>
            <a:ext cx="4090747" cy="352425"/>
          </a:xfrm>
          <a:prstGeom prst="rect">
            <a:avLst/>
          </a:prstGeom>
        </p:spPr>
      </p:pic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7546B149-1B2E-4819-A848-1E0F8B938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5195" y="3314893"/>
            <a:ext cx="4421161" cy="752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E82C26-A528-4587-B5A9-C6B83BD40B32}"/>
              </a:ext>
            </a:extLst>
          </p:cNvPr>
          <p:cNvSpPr txBox="1"/>
          <p:nvPr/>
        </p:nvSpPr>
        <p:spPr>
          <a:xfrm>
            <a:off x="4863444" y="3314893"/>
            <a:ext cx="4280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가상환경에서 </a:t>
            </a:r>
            <a:r>
              <a:rPr lang="en-US" altLang="ko-KR" sz="1200" dirty="0">
                <a:latin typeface="+mj-lt"/>
              </a:rPr>
              <a:t>Git</a:t>
            </a:r>
            <a:r>
              <a:rPr lang="ko-KR" altLang="en-US" sz="1200" dirty="0">
                <a:latin typeface="+mj-lt"/>
              </a:rPr>
              <a:t>을 이용하여 </a:t>
            </a:r>
            <a:r>
              <a:rPr lang="en-US" altLang="ko-KR" sz="1200" dirty="0" err="1">
                <a:latin typeface="+mj-lt"/>
              </a:rPr>
              <a:t>keras-retinanet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파일을 가져온다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en-US" altLang="ko-KR" sz="1200" b="1" dirty="0">
                <a:latin typeface="+mj-lt"/>
              </a:rPr>
              <a:t>Git clone https://github.com/fizyr/keras-retinanet.git</a:t>
            </a:r>
            <a:endParaRPr lang="ko-KR" altLang="en-US" sz="1200" b="1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2476A7-B785-47B7-8A16-4F7E3CB2D54B}"/>
              </a:ext>
            </a:extLst>
          </p:cNvPr>
          <p:cNvSpPr/>
          <p:nvPr/>
        </p:nvSpPr>
        <p:spPr>
          <a:xfrm>
            <a:off x="611560" y="2415898"/>
            <a:ext cx="1152128" cy="352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ED3603-DB30-4A2B-8063-C94199500BC1}"/>
              </a:ext>
            </a:extLst>
          </p:cNvPr>
          <p:cNvSpPr/>
          <p:nvPr/>
        </p:nvSpPr>
        <p:spPr>
          <a:xfrm>
            <a:off x="1043608" y="1471131"/>
            <a:ext cx="1152128" cy="352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DDF316-39F8-40B9-906A-AD638DBC4D53}"/>
              </a:ext>
            </a:extLst>
          </p:cNvPr>
          <p:cNvSpPr/>
          <p:nvPr/>
        </p:nvSpPr>
        <p:spPr>
          <a:xfrm>
            <a:off x="611560" y="3603123"/>
            <a:ext cx="2736304" cy="352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9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9">
            <a:extLst>
              <a:ext uri="{FF2B5EF4-FFF2-40B4-BE49-F238E27FC236}">
                <a16:creationId xmlns:a16="http://schemas.microsoft.com/office/drawing/2014/main" id="{DC84ADEA-26B6-42E2-9FEA-CDD786FE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555526"/>
            <a:ext cx="1810544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Tensorflow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B91FC3-C11E-45A0-BC40-4E935DF0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2" y="2716505"/>
            <a:ext cx="4415134" cy="342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4564AB-F782-4591-B597-8A9B29DC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227681"/>
            <a:ext cx="4919190" cy="314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1CEEB1-70ED-4259-BB1D-D103E0DE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66" y="3692737"/>
            <a:ext cx="4199110" cy="41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036932-BFF7-4D1E-A7BF-238975252EEE}"/>
              </a:ext>
            </a:extLst>
          </p:cNvPr>
          <p:cNvSpPr txBox="1"/>
          <p:nvPr/>
        </p:nvSpPr>
        <p:spPr>
          <a:xfrm>
            <a:off x="2627783" y="4435686"/>
            <a:ext cx="609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학습을 위한 각종 모듈 설치 및 버전 조절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367F7-7C83-444A-A710-3D9B0DF018AA}"/>
              </a:ext>
            </a:extLst>
          </p:cNvPr>
          <p:cNvSpPr txBox="1"/>
          <p:nvPr/>
        </p:nvSpPr>
        <p:spPr>
          <a:xfrm>
            <a:off x="5366461" y="2220520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Pip install </a:t>
            </a:r>
            <a:r>
              <a:rPr lang="en-US" altLang="ko-KR" sz="1400" b="1" dirty="0" err="1"/>
              <a:t>cython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2F618-C250-4DB8-9A8E-568C4C69ACC0}"/>
              </a:ext>
            </a:extLst>
          </p:cNvPr>
          <p:cNvSpPr txBox="1"/>
          <p:nvPr/>
        </p:nvSpPr>
        <p:spPr>
          <a:xfrm>
            <a:off x="5366461" y="271879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Pip install </a:t>
            </a:r>
            <a:r>
              <a:rPr lang="en-US" altLang="ko-KR" sz="1400" b="1" dirty="0" err="1"/>
              <a:t>progressbar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3A427-0950-44D2-8120-B5C77F88B871}"/>
              </a:ext>
            </a:extLst>
          </p:cNvPr>
          <p:cNvSpPr txBox="1"/>
          <p:nvPr/>
        </p:nvSpPr>
        <p:spPr>
          <a:xfrm>
            <a:off x="5769950" y="3229894"/>
            <a:ext cx="337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Pip install </a:t>
            </a:r>
            <a:r>
              <a:rPr lang="en-US" altLang="ko-KR" sz="1400" b="1" dirty="0" err="1"/>
              <a:t>opencv</a:t>
            </a:r>
            <a:r>
              <a:rPr lang="en-US" altLang="ko-KR" sz="1400" b="1" dirty="0"/>
              <a:t>-</a:t>
            </a:r>
            <a:r>
              <a:rPr lang="en-US" altLang="ko-KR" sz="1400" b="1" dirty="0" err="1"/>
              <a:t>contrib</a:t>
            </a:r>
            <a:r>
              <a:rPr lang="en-US" altLang="ko-KR" sz="1400" b="1" dirty="0"/>
              <a:t>-python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A1F5E-7D67-4D23-9C50-6410DF5352D8}"/>
              </a:ext>
            </a:extLst>
          </p:cNvPr>
          <p:cNvSpPr txBox="1"/>
          <p:nvPr/>
        </p:nvSpPr>
        <p:spPr>
          <a:xfrm>
            <a:off x="5292080" y="3776845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Pip install </a:t>
            </a:r>
            <a:r>
              <a:rPr lang="en-US" altLang="ko-KR" sz="1400" b="1" dirty="0" err="1"/>
              <a:t>keras-resnet</a:t>
            </a:r>
            <a:endParaRPr lang="ko-KR" altLang="en-US" sz="1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2A8270-63EB-4D76-B9A9-B92B18FF961B}"/>
              </a:ext>
            </a:extLst>
          </p:cNvPr>
          <p:cNvSpPr/>
          <p:nvPr/>
        </p:nvSpPr>
        <p:spPr>
          <a:xfrm>
            <a:off x="2247471" y="2837843"/>
            <a:ext cx="1080121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39E362-37D9-4FC0-8E65-1A4E03502756}"/>
              </a:ext>
            </a:extLst>
          </p:cNvPr>
          <p:cNvSpPr/>
          <p:nvPr/>
        </p:nvSpPr>
        <p:spPr>
          <a:xfrm>
            <a:off x="2474386" y="3257074"/>
            <a:ext cx="1501824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FEED62-B896-49E6-9B76-ED648B2EA080}"/>
              </a:ext>
            </a:extLst>
          </p:cNvPr>
          <p:cNvSpPr/>
          <p:nvPr/>
        </p:nvSpPr>
        <p:spPr>
          <a:xfrm>
            <a:off x="2247471" y="3764386"/>
            <a:ext cx="977827" cy="233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2B49A78-8646-48D8-BFFA-949E4857E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33" y="1589370"/>
            <a:ext cx="4300717" cy="2840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A90FF90-145F-432D-AD83-827911F76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19" y="2120844"/>
            <a:ext cx="4415135" cy="4191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D3943-60FE-4046-B53A-BC573F0B7972}"/>
              </a:ext>
            </a:extLst>
          </p:cNvPr>
          <p:cNvSpPr/>
          <p:nvPr/>
        </p:nvSpPr>
        <p:spPr>
          <a:xfrm>
            <a:off x="5292080" y="1605829"/>
            <a:ext cx="4415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python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–m pip install </a:t>
            </a:r>
            <a:r>
              <a:rPr lang="en-US" altLang="ko-KR" sz="1400" b="1" dirty="0" err="1"/>
              <a:t>numpy</a:t>
            </a:r>
            <a:r>
              <a:rPr lang="en-US" altLang="ko-KR" sz="1400" b="1" dirty="0"/>
              <a:t>==1.15.2</a:t>
            </a:r>
            <a:endParaRPr lang="ko-KR" altLang="en-US" sz="1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AA1031-4679-433B-898F-C76DB56F5448}"/>
              </a:ext>
            </a:extLst>
          </p:cNvPr>
          <p:cNvSpPr/>
          <p:nvPr/>
        </p:nvSpPr>
        <p:spPr>
          <a:xfrm>
            <a:off x="3986494" y="2182613"/>
            <a:ext cx="932766" cy="24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FBD117-8954-4B92-9FBF-4D6F6C76B4B7}"/>
              </a:ext>
            </a:extLst>
          </p:cNvPr>
          <p:cNvSpPr/>
          <p:nvPr/>
        </p:nvSpPr>
        <p:spPr>
          <a:xfrm>
            <a:off x="3707904" y="1589370"/>
            <a:ext cx="1300546" cy="296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D4F66198-F0C0-4485-80AF-C73D4B877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3568" y="1176177"/>
            <a:ext cx="4402568" cy="2899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504CAC-1A8A-4760-8C14-213FF5364D6E}"/>
              </a:ext>
            </a:extLst>
          </p:cNvPr>
          <p:cNvSpPr txBox="1"/>
          <p:nvPr/>
        </p:nvSpPr>
        <p:spPr>
          <a:xfrm>
            <a:off x="5366461" y="1115320"/>
            <a:ext cx="309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Pip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install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wheel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118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2843498" y="1971585"/>
            <a:ext cx="3384686" cy="110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Tensorflow inception v3 retraining</a:t>
            </a:r>
            <a:endParaRPr lang="ko-KR" altLang="en-US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6"/>
            <a:ext cx="1738536" cy="582713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Tensorflow inception v3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6E6D0FC-1B4A-4704-BD93-0510EFD219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47614"/>
            <a:ext cx="4250764" cy="3436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2F15E-D0BF-4DB3-8921-BEEA88B26098}"/>
              </a:ext>
            </a:extLst>
          </p:cNvPr>
          <p:cNvSpPr txBox="1"/>
          <p:nvPr/>
        </p:nvSpPr>
        <p:spPr>
          <a:xfrm>
            <a:off x="5065692" y="1347614"/>
            <a:ext cx="3851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Inception v3 </a:t>
            </a:r>
            <a:r>
              <a:rPr lang="ko-KR" altLang="en-US" dirty="0"/>
              <a:t>재 학습을 위해 </a:t>
            </a:r>
            <a:r>
              <a:rPr lang="en-US" altLang="ko-KR" dirty="0"/>
              <a:t>git</a:t>
            </a:r>
            <a:r>
              <a:rPr lang="ko-KR" altLang="en-US" dirty="0"/>
              <a:t>에서 파일을 가져온다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*Retrain.py</a:t>
            </a:r>
            <a:r>
              <a:rPr lang="ko-KR" altLang="en-US" dirty="0"/>
              <a:t>만 가져와도 무방하다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u="sng" dirty="0">
                <a:hlinkClick r:id="rId3"/>
              </a:rPr>
              <a:t>https://github.com/golbin/TensorFlow-Tutorials/tree/master/11%20-%20Inception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2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666528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en-US" altLang="ko-KR" sz="1200" dirty="0"/>
              <a:t>Tensorflow inception v3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72F5FB97-0052-475F-A760-4D9D0F4DB3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4624" y="1275605"/>
            <a:ext cx="4879464" cy="3319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93304-4730-4ED0-BAA0-FF835A21EEAC}"/>
              </a:ext>
            </a:extLst>
          </p:cNvPr>
          <p:cNvSpPr txBox="1"/>
          <p:nvPr/>
        </p:nvSpPr>
        <p:spPr>
          <a:xfrm>
            <a:off x="5724128" y="141962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Retrain.py </a:t>
            </a:r>
            <a:r>
              <a:rPr lang="ko-KR" altLang="en-US" dirty="0"/>
              <a:t>안에서 학습 과정을 수정해도 관계 없지만 외부 주요 옵션을 이용하여 학습했다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97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2843498" y="2211710"/>
            <a:ext cx="338468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ko-KR" altLang="en-US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데이터 셋 준비</a:t>
            </a:r>
          </a:p>
        </p:txBody>
      </p:sp>
    </p:spTree>
    <p:extLst>
      <p:ext uri="{BB962C8B-B14F-4D97-AF65-F5344CB8AC3E}">
        <p14:creationId xmlns:p14="http://schemas.microsoft.com/office/powerpoint/2010/main" val="26360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738536" cy="510705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en-US" altLang="ko-KR" sz="1200" dirty="0"/>
              <a:t>Tensorflow inception v3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F226C821-2210-4DF9-8615-6F6D6E422C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199" y="1334872"/>
            <a:ext cx="5050905" cy="1080087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1FE640C-1D15-4AB1-AF16-AB9118C8F0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199" y="2678436"/>
            <a:ext cx="2242592" cy="1908175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6C8D8112-F53B-4D47-BA91-92A6E3BE71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82650" y="2685665"/>
            <a:ext cx="2525453" cy="1908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D1DDC-D6E3-4602-A56D-B74BD1BF7EE8}"/>
              </a:ext>
            </a:extLst>
          </p:cNvPr>
          <p:cNvSpPr txBox="1"/>
          <p:nvPr/>
        </p:nvSpPr>
        <p:spPr>
          <a:xfrm>
            <a:off x="5796136" y="1203598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Mydataset</a:t>
            </a:r>
            <a:r>
              <a:rPr lang="ko-KR" altLang="en-US" dirty="0"/>
              <a:t>라는 파일을 만들고 </a:t>
            </a:r>
            <a:r>
              <a:rPr lang="en-US" altLang="ko-KR" dirty="0"/>
              <a:t>apple, veg</a:t>
            </a:r>
            <a:r>
              <a:rPr lang="ko-KR" altLang="en-US" dirty="0"/>
              <a:t>파일 안에 사진 데이터를 수집한다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사진은 각각 </a:t>
            </a:r>
            <a:r>
              <a:rPr lang="en-US" altLang="ko-KR" dirty="0"/>
              <a:t>1000</a:t>
            </a:r>
            <a:r>
              <a:rPr lang="ko-KR" altLang="en-US" dirty="0"/>
              <a:t>씩 </a:t>
            </a:r>
          </a:p>
        </p:txBody>
      </p:sp>
    </p:spTree>
    <p:extLst>
      <p:ext uri="{BB962C8B-B14F-4D97-AF65-F5344CB8AC3E}">
        <p14:creationId xmlns:p14="http://schemas.microsoft.com/office/powerpoint/2010/main" val="34670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666528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en-US" altLang="ko-KR" sz="1200" dirty="0"/>
              <a:t>Tensorflow inception v3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75516" y="389322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7A8D00B5-98B8-4880-B8AC-560D616C84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516" y="2290016"/>
            <a:ext cx="5731510" cy="9497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CF50EE-7CA6-444C-9AD4-2A672B35881A}"/>
              </a:ext>
            </a:extLst>
          </p:cNvPr>
          <p:cNvSpPr/>
          <p:nvPr/>
        </p:nvSpPr>
        <p:spPr>
          <a:xfrm>
            <a:off x="233204" y="3326026"/>
            <a:ext cx="9011344" cy="214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학습할 파일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(mydataset1)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경로를 설정하고 학습을 시작한다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/>
              <a:t>python inception3_retrain.py --</a:t>
            </a:r>
            <a:r>
              <a:rPr lang="en-US" altLang="ko-KR" sz="1200" dirty="0" err="1"/>
              <a:t>image_dir</a:t>
            </a:r>
            <a:r>
              <a:rPr lang="en-US" altLang="ko-KR" sz="1200" dirty="0"/>
              <a:t> C:/Users/user/Anaconda3/Lib/site-packages/tensorflow --</a:t>
            </a:r>
            <a:r>
              <a:rPr lang="en-US" altLang="ko-KR" sz="1200" dirty="0" err="1"/>
              <a:t>how_many_traing_steps</a:t>
            </a:r>
            <a:r>
              <a:rPr lang="en-US" altLang="ko-KR" sz="1200" dirty="0"/>
              <a:t>= 8000</a:t>
            </a:r>
            <a:endParaRPr lang="en-US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*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+mj-lt"/>
                <a:cs typeface="Times New Roman" panose="02020603050405020304" pitchFamily="18" charset="0"/>
              </a:rPr>
              <a:t>--Output</a:t>
            </a:r>
            <a:r>
              <a:rPr lang="ko-KR" altLang="en-US" sz="1000" kern="100" dirty="0">
                <a:latin typeface="+mj-lt"/>
                <a:cs typeface="Times New Roman" panose="02020603050405020304" pitchFamily="18" charset="0"/>
              </a:rPr>
              <a:t>을 설정하지 않아도 </a:t>
            </a:r>
            <a:r>
              <a:rPr lang="en-US" altLang="ko-KR" sz="1000" dirty="0">
                <a:latin typeface="+mj-lt"/>
              </a:rPr>
              <a:t>Output </a:t>
            </a:r>
            <a:r>
              <a:rPr lang="ko-KR" altLang="ko-KR" sz="1000" dirty="0">
                <a:latin typeface="+mj-lt"/>
              </a:rPr>
              <a:t>경로를 지정해주지 않는다면 </a:t>
            </a:r>
            <a:r>
              <a:rPr lang="en-US" altLang="ko-KR" sz="1000" dirty="0">
                <a:latin typeface="+mj-lt"/>
              </a:rPr>
              <a:t>C:\tmp </a:t>
            </a:r>
            <a:r>
              <a:rPr lang="ko-KR" altLang="ko-KR" sz="1000" dirty="0">
                <a:latin typeface="+mj-lt"/>
              </a:rPr>
              <a:t>로</a:t>
            </a:r>
            <a:r>
              <a:rPr lang="en-US" altLang="ko-KR" sz="1000" dirty="0">
                <a:latin typeface="+mj-lt"/>
              </a:rPr>
              <a:t> </a:t>
            </a:r>
            <a:r>
              <a:rPr lang="ko-KR" altLang="en-US" sz="1000" dirty="0">
                <a:latin typeface="+mj-lt"/>
              </a:rPr>
              <a:t>학습된 </a:t>
            </a:r>
            <a:r>
              <a:rPr lang="ko-KR" altLang="ko-KR" sz="1000" dirty="0">
                <a:latin typeface="+mj-lt"/>
              </a:rPr>
              <a:t>데이터가 저장된다</a:t>
            </a:r>
            <a:r>
              <a:rPr lang="en-US" altLang="ko-KR" sz="1000" dirty="0">
                <a:latin typeface="+mj-lt"/>
              </a:rPr>
              <a:t>.</a:t>
            </a:r>
            <a:endParaRPr lang="en-US" altLang="ko-KR" sz="1000" kern="100" dirty="0">
              <a:latin typeface="+mj-lt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+mj-lt"/>
                <a:cs typeface="Times New Roman" panose="02020603050405020304" pitchFamily="18" charset="0"/>
              </a:rPr>
              <a:t>--</a:t>
            </a:r>
            <a:r>
              <a:rPr lang="en-US" altLang="ko-KR" sz="1000" kern="100" dirty="0" err="1">
                <a:latin typeface="+mj-lt"/>
                <a:cs typeface="Times New Roman" panose="02020603050405020304" pitchFamily="18" charset="0"/>
              </a:rPr>
              <a:t>how_many_traing_steps</a:t>
            </a:r>
            <a:r>
              <a:rPr lang="en-US" altLang="ko-KR" sz="1000" kern="100" dirty="0">
                <a:latin typeface="+mj-lt"/>
                <a:cs typeface="Times New Roman" panose="02020603050405020304" pitchFamily="18" charset="0"/>
              </a:rPr>
              <a:t>= </a:t>
            </a:r>
            <a:r>
              <a:rPr lang="ko-KR" altLang="en-US" sz="1000" kern="100" dirty="0">
                <a:latin typeface="+mj-lt"/>
                <a:cs typeface="Times New Roman" panose="02020603050405020304" pitchFamily="18" charset="0"/>
              </a:rPr>
              <a:t>보통 </a:t>
            </a:r>
            <a:r>
              <a:rPr lang="en-US" altLang="ko-KR" sz="1000" kern="100" dirty="0">
                <a:latin typeface="+mj-lt"/>
                <a:cs typeface="Times New Roman" panose="02020603050405020304" pitchFamily="18" charset="0"/>
              </a:rPr>
              <a:t>&lt;</a:t>
            </a:r>
            <a:r>
              <a:rPr lang="ko-KR" altLang="en-US" sz="1000" kern="100" dirty="0">
                <a:latin typeface="+mj-lt"/>
                <a:cs typeface="Times New Roman" panose="02020603050405020304" pitchFamily="18" charset="0"/>
              </a:rPr>
              <a:t>전체 데이터</a:t>
            </a:r>
            <a:r>
              <a:rPr lang="en-US" altLang="ko-KR" sz="1000" kern="100" dirty="0">
                <a:latin typeface="+mj-lt"/>
                <a:cs typeface="Times New Roman" panose="02020603050405020304" pitchFamily="18" charset="0"/>
              </a:rPr>
              <a:t>&gt;-&lt;</a:t>
            </a:r>
            <a:r>
              <a:rPr lang="ko-KR" altLang="en-US" sz="1000" kern="100" dirty="0">
                <a:latin typeface="+mj-lt"/>
                <a:cs typeface="Times New Roman" panose="02020603050405020304" pitchFamily="18" charset="0"/>
              </a:rPr>
              <a:t>데이터 개수의 </a:t>
            </a:r>
            <a:r>
              <a:rPr lang="en-US" altLang="ko-KR" sz="1000" kern="100" dirty="0">
                <a:latin typeface="+mj-lt"/>
                <a:cs typeface="Times New Roman" panose="02020603050405020304" pitchFamily="18" charset="0"/>
              </a:rPr>
              <a:t>20%&gt; step</a:t>
            </a:r>
            <a:r>
              <a:rPr lang="ko-KR" altLang="en-US" sz="1000" kern="100" dirty="0">
                <a:latin typeface="+mj-lt"/>
                <a:cs typeface="Times New Roman" panose="02020603050405020304" pitchFamily="18" charset="0"/>
              </a:rPr>
              <a:t>을 돌린다</a:t>
            </a:r>
            <a:endParaRPr lang="en-US" altLang="ko-KR" sz="1000" kern="100" dirty="0">
              <a:latin typeface="+mj-lt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latin typeface="+mj-lt"/>
                <a:cs typeface="Times New Roman" panose="02020603050405020304" pitchFamily="18" charset="0"/>
              </a:rPr>
              <a:t>경로</a:t>
            </a:r>
            <a:r>
              <a:rPr lang="en-US" altLang="ko-KR" sz="1000" kern="100" dirty="0">
                <a:latin typeface="+mj-lt"/>
                <a:cs typeface="Times New Roman" panose="02020603050405020304" pitchFamily="18" charset="0"/>
              </a:rPr>
              <a:t>: C:\Users\user\Anaconda3\Lib\site-packages\tensorflow\mydataset1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98C6C52D-D513-4E86-B0DA-F9BAC4F990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3812" y="1121796"/>
            <a:ext cx="5731510" cy="514748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9969AD03-B4DC-41A1-836A-C5FB93DF184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2088" y="1628941"/>
            <a:ext cx="5731510" cy="7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5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666528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en-US" altLang="ko-KR" sz="1200" dirty="0"/>
              <a:t>Tensorflow inception v3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75516" y="389322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082351-851A-42E1-ACEC-D24C2F00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2" y="1369477"/>
            <a:ext cx="5340085" cy="3003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71AF00-FF3D-46CE-B312-5CAD0CBF754E}"/>
              </a:ext>
            </a:extLst>
          </p:cNvPr>
          <p:cNvSpPr txBox="1"/>
          <p:nvPr/>
        </p:nvSpPr>
        <p:spPr>
          <a:xfrm>
            <a:off x="6156176" y="134761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학습과정</a:t>
            </a:r>
          </a:p>
        </p:txBody>
      </p:sp>
    </p:spTree>
    <p:extLst>
      <p:ext uri="{BB962C8B-B14F-4D97-AF65-F5344CB8AC3E}">
        <p14:creationId xmlns:p14="http://schemas.microsoft.com/office/powerpoint/2010/main" val="18744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666528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en-US" altLang="ko-KR" sz="1200" dirty="0"/>
              <a:t>Tensorflow inception v3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35D84B01-D98D-427F-B79B-3E34FBDA8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6348" y="3204227"/>
            <a:ext cx="5731510" cy="1308735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83B16CC4-93C8-483E-9931-606F486E61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9796" y="1419622"/>
            <a:ext cx="5731510" cy="1661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6E80E-20A6-4602-82C4-65B31C800700}"/>
              </a:ext>
            </a:extLst>
          </p:cNvPr>
          <p:cNvSpPr txBox="1"/>
          <p:nvPr/>
        </p:nvSpPr>
        <p:spPr>
          <a:xfrm>
            <a:off x="6417920" y="1419622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사진은 학습 후 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사진에 있는 </a:t>
            </a:r>
            <a:r>
              <a:rPr lang="en-US" altLang="ko-KR" dirty="0"/>
              <a:t>pb, label </a:t>
            </a:r>
            <a:r>
              <a:rPr lang="ko-KR" altLang="en-US" dirty="0"/>
              <a:t>파일을 라즈베리 파이로 이동시킨다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6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491880" y="41151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조원소개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139568" y="832525"/>
            <a:ext cx="859718" cy="45719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95536" y="1491630"/>
            <a:ext cx="1620062" cy="2304256"/>
            <a:chOff x="1311696" y="1491630"/>
            <a:chExt cx="1620062" cy="2078018"/>
          </a:xfrm>
        </p:grpSpPr>
        <p:grpSp>
          <p:nvGrpSpPr>
            <p:cNvPr id="11" name="그룹 10"/>
            <p:cNvGrpSpPr/>
            <p:nvPr/>
          </p:nvGrpSpPr>
          <p:grpSpPr>
            <a:xfrm>
              <a:off x="1311696" y="1491630"/>
              <a:ext cx="1620062" cy="2078018"/>
              <a:chOff x="921419" y="1131590"/>
              <a:chExt cx="1584176" cy="203199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21419" y="2643758"/>
                <a:ext cx="1584176" cy="519822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921419" y="1291372"/>
                <a:ext cx="1584176" cy="1872208"/>
              </a:xfrm>
              <a:prstGeom prst="rect">
                <a:avLst/>
              </a:prstGeom>
              <a:noFill/>
              <a:ln w="12700">
                <a:solidFill>
                  <a:srgbClr val="504F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173447" y="1131590"/>
                <a:ext cx="1080120" cy="360040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 flipH="1">
              <a:off x="1569433" y="1533165"/>
              <a:ext cx="1104588" cy="249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조장 및 개발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1311696" y="3119183"/>
              <a:ext cx="1620062" cy="305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김지훈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087842" y="1491630"/>
            <a:ext cx="1620062" cy="2304256"/>
            <a:chOff x="3756394" y="1491630"/>
            <a:chExt cx="1620062" cy="2078018"/>
          </a:xfrm>
        </p:grpSpPr>
        <p:grpSp>
          <p:nvGrpSpPr>
            <p:cNvPr id="28" name="그룹 27"/>
            <p:cNvGrpSpPr/>
            <p:nvPr/>
          </p:nvGrpSpPr>
          <p:grpSpPr>
            <a:xfrm>
              <a:off x="3756394" y="1491630"/>
              <a:ext cx="1620062" cy="2078018"/>
              <a:chOff x="921419" y="1131590"/>
              <a:chExt cx="1584176" cy="2031990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921419" y="2643758"/>
                <a:ext cx="1584176" cy="519822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921419" y="1291372"/>
                <a:ext cx="1584176" cy="1872208"/>
              </a:xfrm>
              <a:prstGeom prst="rect">
                <a:avLst/>
              </a:prstGeom>
              <a:noFill/>
              <a:ln w="12700">
                <a:solidFill>
                  <a:srgbClr val="504F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173447" y="1131590"/>
                <a:ext cx="1080120" cy="360040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 flipH="1">
              <a:off x="4014131" y="1533165"/>
              <a:ext cx="1104588" cy="249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3756394" y="3119183"/>
              <a:ext cx="1620062" cy="305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조진기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79912" y="1491630"/>
            <a:ext cx="1620062" cy="2304256"/>
            <a:chOff x="6201092" y="1491630"/>
            <a:chExt cx="1620062" cy="2078018"/>
          </a:xfrm>
        </p:grpSpPr>
        <p:grpSp>
          <p:nvGrpSpPr>
            <p:cNvPr id="32" name="그룹 31"/>
            <p:cNvGrpSpPr/>
            <p:nvPr/>
          </p:nvGrpSpPr>
          <p:grpSpPr>
            <a:xfrm>
              <a:off x="6201092" y="1491630"/>
              <a:ext cx="1620062" cy="2078018"/>
              <a:chOff x="921419" y="1131590"/>
              <a:chExt cx="1584176" cy="2031990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921419" y="2643758"/>
                <a:ext cx="1584176" cy="519822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921419" y="1291372"/>
                <a:ext cx="1584176" cy="1872208"/>
              </a:xfrm>
              <a:prstGeom prst="rect">
                <a:avLst/>
              </a:prstGeom>
              <a:noFill/>
              <a:ln w="12700">
                <a:solidFill>
                  <a:srgbClr val="504F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173447" y="1131590"/>
                <a:ext cx="1080120" cy="360040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 flipH="1">
              <a:off x="6458829" y="1533165"/>
              <a:ext cx="1104588" cy="249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flipH="1">
              <a:off x="6201092" y="3119183"/>
              <a:ext cx="1620062" cy="305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김창모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472218" y="1491630"/>
            <a:ext cx="1620062" cy="2304256"/>
            <a:chOff x="6201092" y="1491630"/>
            <a:chExt cx="1620062" cy="2078018"/>
          </a:xfrm>
        </p:grpSpPr>
        <p:grpSp>
          <p:nvGrpSpPr>
            <p:cNvPr id="58" name="그룹 57"/>
            <p:cNvGrpSpPr/>
            <p:nvPr/>
          </p:nvGrpSpPr>
          <p:grpSpPr>
            <a:xfrm>
              <a:off x="6201092" y="1491630"/>
              <a:ext cx="1620062" cy="2078018"/>
              <a:chOff x="921419" y="1131590"/>
              <a:chExt cx="1584176" cy="2031990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921419" y="2643758"/>
                <a:ext cx="1584176" cy="519822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921419" y="1291372"/>
                <a:ext cx="1584176" cy="1872208"/>
              </a:xfrm>
              <a:prstGeom prst="rect">
                <a:avLst/>
              </a:prstGeom>
              <a:noFill/>
              <a:ln w="12700">
                <a:solidFill>
                  <a:srgbClr val="504F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173447" y="1131590"/>
                <a:ext cx="1080120" cy="360040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 flipH="1">
              <a:off x="6458829" y="1533165"/>
              <a:ext cx="1104588" cy="249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flipH="1">
              <a:off x="6201092" y="3119183"/>
              <a:ext cx="1620062" cy="305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이기복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164288" y="1491630"/>
            <a:ext cx="1620062" cy="2304256"/>
            <a:chOff x="6201092" y="1491630"/>
            <a:chExt cx="1620062" cy="2078018"/>
          </a:xfrm>
        </p:grpSpPr>
        <p:grpSp>
          <p:nvGrpSpPr>
            <p:cNvPr id="65" name="그룹 64"/>
            <p:cNvGrpSpPr/>
            <p:nvPr/>
          </p:nvGrpSpPr>
          <p:grpSpPr>
            <a:xfrm>
              <a:off x="6201092" y="1491630"/>
              <a:ext cx="1620062" cy="2078018"/>
              <a:chOff x="921419" y="1131590"/>
              <a:chExt cx="1584176" cy="2031990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921419" y="2643758"/>
                <a:ext cx="1584176" cy="519822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921419" y="1291372"/>
                <a:ext cx="1584176" cy="1872208"/>
              </a:xfrm>
              <a:prstGeom prst="rect">
                <a:avLst/>
              </a:prstGeom>
              <a:noFill/>
              <a:ln w="12700">
                <a:solidFill>
                  <a:srgbClr val="504F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173447" y="1131590"/>
                <a:ext cx="1080120" cy="360040"/>
              </a:xfrm>
              <a:prstGeom prst="rect">
                <a:avLst/>
              </a:prstGeom>
              <a:solidFill>
                <a:srgbClr val="504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 flipH="1">
              <a:off x="6458829" y="1533165"/>
              <a:ext cx="1104588" cy="249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flipH="1">
              <a:off x="6201092" y="3119183"/>
              <a:ext cx="1620062" cy="305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이진우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98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7" y="2067695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" y="3075807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77097" y="2100793"/>
            <a:ext cx="3097328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sz="2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Android-Studio</a:t>
            </a:r>
            <a:endParaRPr lang="ko-KR" altLang="en-US" sz="2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5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2879657" y="2139702"/>
            <a:ext cx="338468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Object detection</a:t>
            </a:r>
            <a:endParaRPr lang="ko-KR" altLang="en-US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3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666528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 err="1"/>
              <a:t>Obect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Dection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CE8C5D-CD47-4F27-AD7A-1C75FA510B3F}"/>
              </a:ext>
            </a:extLst>
          </p:cNvPr>
          <p:cNvSpPr/>
          <p:nvPr/>
        </p:nvSpPr>
        <p:spPr>
          <a:xfrm>
            <a:off x="251520" y="680740"/>
            <a:ext cx="518457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timeit</a:t>
            </a:r>
            <a:endParaRPr lang="ko-KR" altLang="en-US" sz="1000" dirty="0"/>
          </a:p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numpy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np</a:t>
            </a:r>
            <a:endParaRPr lang="ko-KR" altLang="en-US" sz="1000" dirty="0"/>
          </a:p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tensorflow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tf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 err="1"/>
              <a:t>camera</a:t>
            </a:r>
            <a:r>
              <a:rPr lang="ko-KR" altLang="en-US" sz="1000" dirty="0"/>
              <a:t> = cv2.VideoCapture(0)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Loads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label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file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strips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off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carriage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return</a:t>
            </a:r>
            <a:endParaRPr lang="ko-KR" altLang="en-US" sz="1000" dirty="0"/>
          </a:p>
          <a:p>
            <a:r>
              <a:rPr lang="ko-KR" altLang="en-US" sz="1000" dirty="0" err="1"/>
              <a:t>label_lines</a:t>
            </a:r>
            <a:r>
              <a:rPr lang="ko-KR" altLang="en-US" sz="1000" dirty="0"/>
              <a:t> = [</a:t>
            </a:r>
            <a:r>
              <a:rPr lang="ko-KR" altLang="en-US" sz="1000" dirty="0" err="1"/>
              <a:t>line.rstrip</a:t>
            </a:r>
            <a:r>
              <a:rPr lang="ko-KR" altLang="en-US" sz="1000" dirty="0"/>
              <a:t>()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line</a:t>
            </a:r>
            <a:endParaRPr lang="ko-KR" altLang="en-US" sz="1000" dirty="0"/>
          </a:p>
          <a:p>
            <a:r>
              <a:rPr lang="ko-KR" altLang="en-US" sz="1000" dirty="0"/>
              <a:t>               </a:t>
            </a:r>
            <a:r>
              <a:rPr lang="ko-KR" altLang="en-US" sz="1000" dirty="0" err="1"/>
              <a:t>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tf.gfile.GFile</a:t>
            </a:r>
            <a:r>
              <a:rPr lang="ko-KR" altLang="en-US" sz="1000" dirty="0"/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‘</a:t>
            </a:r>
            <a:r>
              <a:rPr lang="en-US" altLang="ko-KR" sz="1000" dirty="0">
                <a:solidFill>
                  <a:srgbClr val="FF0000"/>
                </a:solidFill>
              </a:rPr>
              <a:t>~/</a:t>
            </a:r>
            <a:r>
              <a:rPr lang="ko-KR" altLang="en-US" sz="1000" dirty="0" err="1">
                <a:solidFill>
                  <a:srgbClr val="FF0000"/>
                </a:solidFill>
              </a:rPr>
              <a:t>output_labels.txt</a:t>
            </a:r>
            <a:r>
              <a:rPr lang="ko-KR" altLang="en-US" sz="1000" dirty="0">
                <a:solidFill>
                  <a:srgbClr val="FF0000"/>
                </a:solidFill>
              </a:rPr>
              <a:t>＇)]    </a:t>
            </a:r>
            <a:r>
              <a:rPr lang="en-US" altLang="ko-KR" sz="1000" dirty="0">
                <a:solidFill>
                  <a:srgbClr val="FF0000"/>
                </a:solidFill>
              </a:rPr>
              <a:t>*</a:t>
            </a:r>
            <a:r>
              <a:rPr lang="ko-KR" altLang="en-US" sz="1000" dirty="0">
                <a:solidFill>
                  <a:srgbClr val="FF0000"/>
                </a:solidFill>
              </a:rPr>
              <a:t>경로 </a:t>
            </a:r>
            <a:r>
              <a:rPr lang="en-US" altLang="ko-KR" sz="1000" dirty="0">
                <a:solidFill>
                  <a:srgbClr val="FF0000"/>
                </a:solidFill>
              </a:rPr>
              <a:t>~/../</a:t>
            </a:r>
            <a:r>
              <a:rPr lang="en-US" altLang="ko-KR" sz="1000" dirty="0" err="1">
                <a:solidFill>
                  <a:srgbClr val="FF0000"/>
                </a:solidFill>
              </a:rPr>
              <a:t>output_label,txt</a:t>
            </a:r>
            <a:endParaRPr lang="ko-KR" altLang="en-US" sz="1000" dirty="0">
              <a:solidFill>
                <a:srgbClr val="FF0000"/>
              </a:solidFill>
            </a:endParaRPr>
          </a:p>
          <a:p>
            <a:endParaRPr lang="ko-KR" altLang="en-US" sz="1000" dirty="0"/>
          </a:p>
          <a:p>
            <a:r>
              <a:rPr lang="ko-KR" altLang="en-US" sz="1000" dirty="0" err="1"/>
              <a:t>def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grabVideoFeed</a:t>
            </a:r>
            <a:r>
              <a:rPr lang="ko-KR" altLang="en-US" sz="1000" dirty="0"/>
              <a:t>():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grabbed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frame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camera.read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return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frame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grabbed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else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None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 err="1"/>
              <a:t>def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initialSetup</a:t>
            </a:r>
            <a:r>
              <a:rPr lang="ko-KR" altLang="en-US" sz="1000" dirty="0"/>
              <a:t>():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os.environ</a:t>
            </a:r>
            <a:r>
              <a:rPr lang="ko-KR" altLang="en-US" sz="1000" dirty="0"/>
              <a:t>['TF_CPP_MIN_LOG_LEVEL'] = '2'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start_time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timeit.default_timer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This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takes</a:t>
            </a:r>
            <a:r>
              <a:rPr lang="ko-KR" altLang="en-US" sz="1000" dirty="0"/>
              <a:t> 2-5 </a:t>
            </a:r>
            <a:r>
              <a:rPr lang="ko-KR" altLang="en-US" sz="1000" dirty="0" err="1"/>
              <a:t>seconds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run</a:t>
            </a:r>
            <a:endParaRPr lang="ko-KR" altLang="en-US" sz="1000" dirty="0"/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Unpersists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graph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file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tf.gfile.FastGFile</a:t>
            </a:r>
            <a:r>
              <a:rPr lang="ko-KR" altLang="en-US" sz="1000" dirty="0"/>
              <a:t>('</a:t>
            </a:r>
            <a:r>
              <a:rPr lang="ko-KR" altLang="en-US" sz="1000" dirty="0" err="1">
                <a:solidFill>
                  <a:srgbClr val="FF0000"/>
                </a:solidFill>
              </a:rPr>
              <a:t>output_graph.pb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rb</a:t>
            </a:r>
            <a:r>
              <a:rPr lang="ko-KR" altLang="en-US" sz="1000" dirty="0"/>
              <a:t>')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f: </a:t>
            </a:r>
            <a:r>
              <a:rPr lang="en-US" altLang="ko-KR" sz="1000" dirty="0">
                <a:solidFill>
                  <a:srgbClr val="FF0000"/>
                </a:solidFill>
              </a:rPr>
              <a:t>*</a:t>
            </a:r>
            <a:r>
              <a:rPr lang="ko-KR" altLang="en-US" sz="1000" dirty="0">
                <a:solidFill>
                  <a:srgbClr val="FF0000"/>
                </a:solidFill>
              </a:rPr>
              <a:t>경로 </a:t>
            </a:r>
            <a:r>
              <a:rPr lang="en-US" altLang="ko-KR" sz="1000" dirty="0">
                <a:solidFill>
                  <a:srgbClr val="FF0000"/>
                </a:solidFill>
              </a:rPr>
              <a:t>~/../</a:t>
            </a:r>
            <a:r>
              <a:rPr lang="en-US" altLang="ko-KR" sz="1000" dirty="0" err="1">
                <a:solidFill>
                  <a:srgbClr val="FF0000"/>
                </a:solidFill>
              </a:rPr>
              <a:t>output_graph.pb</a:t>
            </a:r>
            <a:endParaRPr lang="ko-KR" altLang="en-US" sz="1000" dirty="0"/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graph_def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tf.GraphDef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graph_def.ParseFromString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f.read</a:t>
            </a:r>
            <a:r>
              <a:rPr lang="ko-KR" altLang="en-US" sz="1000" dirty="0"/>
              <a:t>())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tf.import_graph_def</a:t>
            </a:r>
            <a:r>
              <a:rPr lang="ko-KR" altLang="en-US" sz="1000" dirty="0"/>
              <a:t>(</a:t>
            </a:r>
            <a:r>
              <a:rPr lang="ko-KR" altLang="en-US" sz="1000" dirty="0" err="1"/>
              <a:t>graph_def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='')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print</a:t>
            </a:r>
            <a:r>
              <a:rPr lang="ko-KR" altLang="en-US" sz="1000" dirty="0"/>
              <a:t> ('</a:t>
            </a:r>
            <a:r>
              <a:rPr lang="ko-KR" altLang="en-US" sz="1000" dirty="0" err="1"/>
              <a:t>Took</a:t>
            </a:r>
            <a:r>
              <a:rPr lang="ko-KR" altLang="en-US" sz="1000" dirty="0"/>
              <a:t> {} </a:t>
            </a:r>
            <a:r>
              <a:rPr lang="ko-KR" altLang="en-US" sz="1000" dirty="0" err="1"/>
              <a:t>seconds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unpersist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the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graph</a:t>
            </a:r>
            <a:r>
              <a:rPr lang="ko-KR" altLang="en-US" sz="1000" dirty="0"/>
              <a:t>'.</a:t>
            </a:r>
            <a:r>
              <a:rPr lang="ko-KR" altLang="en-US" sz="1000" dirty="0" err="1"/>
              <a:t>format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timeit.default_timer</a:t>
            </a:r>
            <a:r>
              <a:rPr lang="ko-KR" altLang="en-US" sz="1000" dirty="0"/>
              <a:t>() - </a:t>
            </a:r>
            <a:r>
              <a:rPr lang="ko-KR" altLang="en-US" sz="1000" dirty="0" err="1"/>
              <a:t>start_time</a:t>
            </a:r>
            <a:r>
              <a:rPr lang="ko-KR" altLang="en-US" sz="1000" dirty="0"/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2C3B8-9295-409A-A00D-FB5EE561CD3D}"/>
              </a:ext>
            </a:extLst>
          </p:cNvPr>
          <p:cNvSpPr txBox="1"/>
          <p:nvPr/>
        </p:nvSpPr>
        <p:spPr>
          <a:xfrm>
            <a:off x="5297750" y="1745040"/>
            <a:ext cx="3394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*Full Code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Labels.txt</a:t>
            </a:r>
            <a:r>
              <a:rPr lang="ko-KR" altLang="en-US" dirty="0"/>
              <a:t>와 </a:t>
            </a:r>
            <a:r>
              <a:rPr lang="en-US" altLang="ko-KR" dirty="0" err="1"/>
              <a:t>output_graph.pb</a:t>
            </a:r>
            <a:r>
              <a:rPr lang="ko-KR" altLang="en-US" dirty="0"/>
              <a:t>를 넣어준다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58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70" y="483518"/>
            <a:ext cx="1234480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Test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729755-85F9-4591-8BE1-2D96F2D2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53810" y="328287"/>
            <a:ext cx="2893219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7ADE19-4409-4479-9795-4CBEDDC5E0F0}"/>
              </a:ext>
            </a:extLst>
          </p:cNvPr>
          <p:cNvSpPr txBox="1"/>
          <p:nvPr/>
        </p:nvSpPr>
        <p:spPr>
          <a:xfrm>
            <a:off x="5931009" y="1486558"/>
            <a:ext cx="260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성공적으로 실시간 객체 인식이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42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2879657" y="2139702"/>
            <a:ext cx="338468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 transmission</a:t>
            </a:r>
            <a:endParaRPr lang="ko-KR" altLang="en-US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2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234480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install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1635646"/>
            <a:ext cx="6624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Sudo</a:t>
            </a:r>
            <a:r>
              <a:rPr lang="en-US" altLang="ko-KR" dirty="0"/>
              <a:t> apt-get purge python-</a:t>
            </a:r>
            <a:r>
              <a:rPr lang="en-US" altLang="ko-KR" dirty="0" err="1"/>
              <a:t>pymssql</a:t>
            </a:r>
            <a:r>
              <a:rPr lang="en-US" altLang="ko-KR" dirty="0"/>
              <a:t> python-pip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freetds-dev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Sudo</a:t>
            </a:r>
            <a:r>
              <a:rPr lang="en-US" altLang="ko-KR" dirty="0"/>
              <a:t> pip install </a:t>
            </a:r>
            <a:r>
              <a:rPr lang="en-US" altLang="ko-KR" dirty="0" err="1"/>
              <a:t>Cython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Sudo</a:t>
            </a:r>
            <a:r>
              <a:rPr lang="en-US" altLang="ko-KR" dirty="0"/>
              <a:t> pip install </a:t>
            </a:r>
            <a:r>
              <a:rPr lang="en-US" altLang="ko-KR" dirty="0" err="1"/>
              <a:t>pymssql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3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234480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code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3598"/>
            <a:ext cx="1999276" cy="2880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5" y="1498873"/>
            <a:ext cx="8435280" cy="5613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4" y="2052970"/>
            <a:ext cx="8113593" cy="17911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4" y="3839483"/>
            <a:ext cx="5717798" cy="116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234480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ko-KR" altLang="en-US" sz="1200" dirty="0"/>
              <a:t>실행결과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75263"/>
            <a:ext cx="2772162" cy="495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563638"/>
            <a:ext cx="2772162" cy="457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3638"/>
            <a:ext cx="2622862" cy="26949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667" y="2715766"/>
            <a:ext cx="3190875" cy="2038350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6093132" y="1117229"/>
            <a:ext cx="161945" cy="26384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6093132" y="2236409"/>
            <a:ext cx="161945" cy="26384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A0585D-576D-4031-8CF2-ABBCA9CB495A}"/>
              </a:ext>
            </a:extLst>
          </p:cNvPr>
          <p:cNvSpPr/>
          <p:nvPr/>
        </p:nvSpPr>
        <p:spPr>
          <a:xfrm>
            <a:off x="4666596" y="4228795"/>
            <a:ext cx="2713716" cy="174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915816" y="3003798"/>
            <a:ext cx="1584176" cy="12547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2879657" y="2251103"/>
            <a:ext cx="338468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TTS</a:t>
            </a:r>
            <a:endParaRPr lang="ko-KR" altLang="en-US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9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234480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TTS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C6A2CF-71B3-41D2-BDA5-0B6E5D3D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5606"/>
            <a:ext cx="4258816" cy="792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3AEE7F-4903-47B0-9062-06D28A71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1900"/>
            <a:ext cx="4258816" cy="6796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787C3C-4CC4-4E6C-B83E-AF69F7EDCB0C}"/>
              </a:ext>
            </a:extLst>
          </p:cNvPr>
          <p:cNvSpPr/>
          <p:nvPr/>
        </p:nvSpPr>
        <p:spPr>
          <a:xfrm>
            <a:off x="4860032" y="1275606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apt-get install mpg123</a:t>
            </a:r>
          </a:p>
          <a:p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pip install </a:t>
            </a:r>
            <a:r>
              <a:rPr lang="en-US" altLang="ko-KR" dirty="0" err="1"/>
              <a:t>gTTS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</a:t>
            </a:r>
          </a:p>
          <a:p>
            <a:pPr fontAlgn="base"/>
            <a:r>
              <a:rPr lang="en-US" altLang="ko-KR" dirty="0"/>
              <a:t>&gt;&gt;from </a:t>
            </a:r>
            <a:r>
              <a:rPr lang="en-US" altLang="ko-KR" dirty="0" err="1"/>
              <a:t>gtts</a:t>
            </a:r>
            <a:r>
              <a:rPr lang="en-US" altLang="ko-KR" dirty="0"/>
              <a:t> import </a:t>
            </a:r>
            <a:r>
              <a:rPr lang="en-US" altLang="ko-KR" dirty="0" err="1"/>
              <a:t>gTTS</a:t>
            </a:r>
            <a:endParaRPr lang="en-US" altLang="ko-KR" dirty="0"/>
          </a:p>
          <a:p>
            <a:pPr fontAlgn="base"/>
            <a:r>
              <a:rPr lang="en-US" altLang="ko-KR" dirty="0"/>
              <a:t>&gt;&gt;import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pPr fontAlgn="base"/>
            <a:r>
              <a:rPr lang="en-US" altLang="ko-KR" dirty="0"/>
              <a:t>&gt;&gt;</a:t>
            </a:r>
            <a:r>
              <a:rPr lang="en-US" altLang="ko-KR" dirty="0" err="1"/>
              <a:t>tts</a:t>
            </a:r>
            <a:r>
              <a:rPr lang="en-US" altLang="ko-KR" dirty="0"/>
              <a:t> = </a:t>
            </a:r>
            <a:r>
              <a:rPr lang="en-US" altLang="ko-KR" dirty="0" err="1"/>
              <a:t>gTTS</a:t>
            </a:r>
            <a:r>
              <a:rPr lang="en-US" altLang="ko-KR" dirty="0"/>
              <a:t>(text=‘</a:t>
            </a:r>
            <a:r>
              <a:rPr lang="ko-KR" altLang="en-US" dirty="0"/>
              <a:t>사과 입니다＇</a:t>
            </a:r>
            <a:r>
              <a:rPr lang="en-US" altLang="ko-KR" dirty="0"/>
              <a:t>, </a:t>
            </a:r>
            <a:r>
              <a:rPr lang="en-US" altLang="ko-KR" dirty="0" err="1"/>
              <a:t>lang</a:t>
            </a:r>
            <a:r>
              <a:rPr lang="en-US" altLang="ko-KR" dirty="0"/>
              <a:t>=</a:t>
            </a:r>
            <a:r>
              <a:rPr lang="ko-KR" altLang="en-US" dirty="0"/>
              <a:t>＇</a:t>
            </a:r>
            <a:r>
              <a:rPr lang="en-US" altLang="ko-KR" dirty="0"/>
              <a:t>ko’)</a:t>
            </a:r>
          </a:p>
          <a:p>
            <a:pPr fontAlgn="base"/>
            <a:r>
              <a:rPr lang="en-US" altLang="ko-KR" dirty="0"/>
              <a:t>&gt;&gt;</a:t>
            </a:r>
            <a:r>
              <a:rPr lang="en-US" altLang="ko-KR" dirty="0" err="1"/>
              <a:t>tts.save</a:t>
            </a:r>
            <a:r>
              <a:rPr lang="en-US" altLang="ko-KR" dirty="0"/>
              <a:t>(“realapple.mp3")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C267EE-65A6-4A2A-80CB-5C731D281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98810"/>
            <a:ext cx="4258816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234480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TTS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3D26-AD53-4E0B-BD29-C55816C46894}"/>
              </a:ext>
            </a:extLst>
          </p:cNvPr>
          <p:cNvSpPr txBox="1"/>
          <p:nvPr/>
        </p:nvSpPr>
        <p:spPr>
          <a:xfrm>
            <a:off x="457200" y="3858595"/>
            <a:ext cx="8435280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3A3CDB-B386-46E1-A9BF-744CD7F4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6732"/>
            <a:ext cx="6019800" cy="36099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0FA847-6AFC-4309-8017-8B9ACC08529C}"/>
              </a:ext>
            </a:extLst>
          </p:cNvPr>
          <p:cNvSpPr/>
          <p:nvPr/>
        </p:nvSpPr>
        <p:spPr>
          <a:xfrm>
            <a:off x="4139952" y="3219822"/>
            <a:ext cx="115212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5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343735" y="343756"/>
            <a:ext cx="33041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99792" y="38179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developer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07604" y="1059582"/>
            <a:ext cx="7128792" cy="3775640"/>
            <a:chOff x="1007604" y="1059582"/>
            <a:chExt cx="7128792" cy="3775640"/>
          </a:xfrm>
        </p:grpSpPr>
        <p:pic>
          <p:nvPicPr>
            <p:cNvPr id="10" name="내용 개체 틀 4" descr="스크린샷, 컴퓨터, 노트북, 실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2706627-BEEA-47FC-80C4-413855952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51" b="46191"/>
            <a:stretch/>
          </p:blipFill>
          <p:spPr>
            <a:xfrm>
              <a:off x="1007604" y="1059582"/>
              <a:ext cx="7128792" cy="377564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018589" y="2631384"/>
              <a:ext cx="1152128" cy="2034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9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8C253C7-767F-47E5-8C47-11121D8E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1234480" cy="514748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altLang="ko-KR" sz="1200" dirty="0"/>
              <a:t>TTS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20BAF-CBDF-4775-84F9-F298289C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35" y="1347614"/>
            <a:ext cx="4794538" cy="3672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8BABDE-AA3D-40AC-BE05-12C555EA7E39}"/>
              </a:ext>
            </a:extLst>
          </p:cNvPr>
          <p:cNvSpPr txBox="1"/>
          <p:nvPr/>
        </p:nvSpPr>
        <p:spPr>
          <a:xfrm>
            <a:off x="5580112" y="1491630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Score </a:t>
            </a:r>
            <a:r>
              <a:rPr lang="ko-KR" altLang="en-US" dirty="0"/>
              <a:t>점수가 </a:t>
            </a:r>
            <a:r>
              <a:rPr lang="en-US" altLang="ko-KR" dirty="0"/>
              <a:t>0.9991</a:t>
            </a:r>
            <a:r>
              <a:rPr lang="ko-KR" altLang="en-US" dirty="0"/>
              <a:t>이상이면 </a:t>
            </a:r>
            <a:endParaRPr lang="en-US" altLang="ko-KR" dirty="0"/>
          </a:p>
          <a:p>
            <a:r>
              <a:rPr lang="en-US" altLang="ko-KR" dirty="0"/>
              <a:t>*.mp3 </a:t>
            </a:r>
            <a:r>
              <a:rPr lang="ko-KR" altLang="en-US" dirty="0"/>
              <a:t>파일이 작동하게 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Os.system</a:t>
            </a:r>
            <a:r>
              <a:rPr lang="en-US" altLang="ko-KR" dirty="0"/>
              <a:t>(“mpg123 *.mp3”)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94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2879657" y="2203757"/>
            <a:ext cx="338468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ko-KR" altLang="en-US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시연영상</a:t>
            </a:r>
          </a:p>
        </p:txBody>
      </p:sp>
    </p:spTree>
    <p:extLst>
      <p:ext uri="{BB962C8B-B14F-4D97-AF65-F5344CB8AC3E}">
        <p14:creationId xmlns:p14="http://schemas.microsoft.com/office/powerpoint/2010/main" val="27844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akaoTalk_Video_20190610_2045_24_0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437669" y="385600"/>
            <a:ext cx="4196653" cy="46805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43808" y="51470"/>
            <a:ext cx="3227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https://youtu.be/QQxVsIglI0Y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2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3040100" y="2067694"/>
            <a:ext cx="3097328" cy="81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45620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030227"/>
              </p:ext>
            </p:extLst>
          </p:nvPr>
        </p:nvGraphicFramePr>
        <p:xfrm>
          <a:off x="179512" y="267494"/>
          <a:ext cx="8856987" cy="4760524"/>
        </p:xfrm>
        <a:graphic>
          <a:graphicData uri="http://schemas.openxmlformats.org/drawingml/2006/table">
            <a:tbl>
              <a:tblPr/>
              <a:tblGrid>
                <a:gridCol w="1792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3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83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83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83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83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838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83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83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838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2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29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7298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81785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53773">
                <a:tc rowSpan="2">
                  <a:txBody>
                    <a:bodyPr/>
                    <a:lstStyle/>
                    <a:p>
                      <a:pPr algn="r"/>
                      <a:r>
                        <a:rPr lang="ko-KR" altLang="en-US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추진 일정</a:t>
                      </a:r>
                      <a:endParaRPr lang="en-US" altLang="ko-KR" sz="1000" b="1" spc="3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r"/>
                      <a:endParaRPr lang="en-US" altLang="ko-KR" sz="1000" b="1" spc="3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l"/>
                      <a:r>
                        <a:rPr lang="ko-KR" altLang="en-US" sz="1000" b="1" kern="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개발 내용</a:t>
                      </a:r>
                      <a:r>
                        <a:rPr lang="ko-KR" altLang="en-US" sz="1000" b="1" kern="0" spc="-40" dirty="0"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773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주제선정 및 주제확정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773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부품조사 및 부품 주문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893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3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앱</a:t>
                      </a:r>
                      <a:r>
                        <a:rPr lang="ko-KR" altLang="en-US" sz="900" b="1" kern="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개발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김창모</a:t>
                      </a:r>
                      <a:endParaRPr lang="en-US" altLang="ko-KR" sz="1000" b="1" kern="1200" spc="3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이기복</a:t>
                      </a:r>
                      <a:endParaRPr lang="en-US" altLang="ko-KR" sz="1000" b="1" kern="1200" spc="3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이진우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773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Android Things</a:t>
                      </a:r>
                      <a:r>
                        <a:rPr lang="en-US" altLang="ko-KR" sz="900" b="1" kern="0" spc="0" baseline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b="1" kern="0" spc="0" baseline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구축 및 개발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김창모</a:t>
                      </a:r>
                      <a:endParaRPr lang="en-US" altLang="ko-KR" sz="1000" b="1" kern="1200" spc="3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이기복</a:t>
                      </a:r>
                      <a:endParaRPr lang="en-US" altLang="ko-KR" sz="1000" b="1" kern="1200" spc="3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이진우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22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3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딥러닝</a:t>
                      </a:r>
                      <a:r>
                        <a:rPr lang="ko-KR" altLang="en-US" sz="800" b="1" kern="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환경구축 및 개발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김지훈</a:t>
                      </a:r>
                      <a:endParaRPr lang="en-US" altLang="ko-KR" sz="1000" b="1" kern="1200" spc="3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조진기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22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err="1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Webstreaming</a:t>
                      </a:r>
                      <a:r>
                        <a:rPr lang="en-US" altLang="ko-KR" sz="900" b="1" kern="0" spc="0" baseline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b="1" kern="0" spc="0" baseline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구축 및 개발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이기복</a:t>
                      </a:r>
                      <a:endParaRPr lang="en-US" altLang="ko-KR" sz="1000" b="1" kern="1200" spc="3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조진기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773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작품 외관제작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김창모</a:t>
                      </a:r>
                      <a:endParaRPr lang="en-US" altLang="ko-KR" sz="1000" b="1" kern="1200" spc="3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이진우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773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보고서 작성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773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발표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EE8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F0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3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김지훈</a:t>
                      </a:r>
                    </a:p>
                  </a:txBody>
                  <a:tcPr marL="61064" marR="61064" marT="16882" marB="168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17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555776" y="577493"/>
            <a:ext cx="403244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76002" y="626952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 download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59632" y="1203598"/>
            <a:ext cx="6624736" cy="3726414"/>
            <a:chOff x="1259632" y="1203598"/>
            <a:chExt cx="6624736" cy="3726414"/>
          </a:xfrm>
        </p:grpSpPr>
        <p:pic>
          <p:nvPicPr>
            <p:cNvPr id="10" name="내용 개체 틀 6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886863F6-F5A8-4837-AAA4-1B726F32F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203598"/>
              <a:ext cx="6624736" cy="372641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347864" y="4227934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동의 후 다운로드 하기</a:t>
              </a:r>
            </a:p>
            <a:p>
              <a:endParaRPr lang="ko-KR" altLang="en-US" sz="1400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907704" y="4227934"/>
              <a:ext cx="144016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8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275856" y="482344"/>
            <a:ext cx="259228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76002" y="531803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 install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3528" y="1203598"/>
            <a:ext cx="8398204" cy="3759709"/>
            <a:chOff x="323528" y="1203598"/>
            <a:chExt cx="8398204" cy="375970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3D3513-2487-4FEB-9E8D-F64FF640EF3D}"/>
                </a:ext>
              </a:extLst>
            </p:cNvPr>
            <p:cNvGrpSpPr/>
            <p:nvPr/>
          </p:nvGrpSpPr>
          <p:grpSpPr>
            <a:xfrm>
              <a:off x="323528" y="1203598"/>
              <a:ext cx="4320480" cy="3312368"/>
              <a:chOff x="3320585" y="1825625"/>
              <a:chExt cx="5550827" cy="4351338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B03A09C-22D8-4B8A-970D-AB972F690FF4}"/>
                  </a:ext>
                </a:extLst>
              </p:cNvPr>
              <p:cNvGrpSpPr/>
              <p:nvPr/>
            </p:nvGrpSpPr>
            <p:grpSpPr>
              <a:xfrm>
                <a:off x="3320585" y="1825625"/>
                <a:ext cx="5550827" cy="4351338"/>
                <a:chOff x="3320586" y="1786437"/>
                <a:chExt cx="5550827" cy="4351338"/>
              </a:xfrm>
            </p:grpSpPr>
            <p:pic>
              <p:nvPicPr>
                <p:cNvPr id="13" name="내용 개체 틀 8" descr="스크린샷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DFF35DB2-8FDA-47F5-A46F-C41F08844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0586" y="1786437"/>
                  <a:ext cx="5550827" cy="435133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4" name="내용 개체 틀 8" descr="스크린샷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300D8466-B5B9-4C58-8BA4-32716AE33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015" t="17035" r="12269" b="60450"/>
                <a:stretch/>
              </p:blipFill>
              <p:spPr>
                <a:xfrm>
                  <a:off x="4362995" y="2501538"/>
                  <a:ext cx="3814354" cy="979714"/>
                </a:xfrm>
                <a:prstGeom prst="rect">
                  <a:avLst/>
                </a:prstGeom>
                <a:blipFill>
                  <a:blip r:embed="rId6"/>
                  <a:tile tx="0" ty="0" sx="100000" sy="100000" flip="none" algn="tl"/>
                </a:blipFill>
                <a:ln>
                  <a:solidFill>
                    <a:schemeClr val="bg1"/>
                  </a:solidFill>
                </a:ln>
                <a:effectLst>
                  <a:glow>
                    <a:schemeClr val="accent1"/>
                  </a:glow>
                </a:effectLst>
              </p:spPr>
            </p:pic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0BC7F7A-967A-4BBA-80EB-3A1E6E8B1EB4}"/>
                  </a:ext>
                </a:extLst>
              </p:cNvPr>
              <p:cNvSpPr/>
              <p:nvPr/>
            </p:nvSpPr>
            <p:spPr>
              <a:xfrm>
                <a:off x="6470007" y="5905295"/>
                <a:ext cx="610061" cy="19417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19A6910-CAC9-487B-86FC-4CE8BB3B6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588" y="1253057"/>
              <a:ext cx="3672408" cy="2853859"/>
            </a:xfrm>
            <a:prstGeom prst="rect">
              <a:avLst/>
            </a:prstGeom>
          </p:spPr>
        </p:pic>
        <p:pic>
          <p:nvPicPr>
            <p:cNvPr id="16" name="그림 15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86EBC329-1E65-46A1-9998-88DBF78F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822" y="2283718"/>
              <a:ext cx="3371910" cy="2633881"/>
            </a:xfrm>
            <a:prstGeom prst="rect">
              <a:avLst/>
            </a:prstGeom>
          </p:spPr>
        </p:pic>
        <p:cxnSp>
          <p:nvCxnSpPr>
            <p:cNvPr id="17" name="연결선: 꺾임 41">
              <a:extLst>
                <a:ext uri="{FF2B5EF4-FFF2-40B4-BE49-F238E27FC236}">
                  <a16:creationId xmlns:a16="http://schemas.microsoft.com/office/drawing/2014/main" id="{DD3C176A-3310-4D69-AD3D-183065DC33A3}"/>
                </a:ext>
              </a:extLst>
            </p:cNvPr>
            <p:cNvCxnSpPr/>
            <p:nvPr/>
          </p:nvCxnSpPr>
          <p:spPr>
            <a:xfrm rot="5400000" flipH="1" flipV="1">
              <a:off x="2932638" y="2815718"/>
              <a:ext cx="1811321" cy="1323387"/>
            </a:xfrm>
            <a:prstGeom prst="bentConnector3">
              <a:avLst>
                <a:gd name="adj1" fmla="val -3561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5256EB-A968-41FB-870B-BEE9D3A2974A}"/>
                </a:ext>
              </a:extLst>
            </p:cNvPr>
            <p:cNvSpPr/>
            <p:nvPr/>
          </p:nvSpPr>
          <p:spPr>
            <a:xfrm>
              <a:off x="7403173" y="4601688"/>
              <a:ext cx="757645" cy="3159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E00396-3D6E-4B19-A937-87121169E271}"/>
                </a:ext>
              </a:extLst>
            </p:cNvPr>
            <p:cNvSpPr txBox="1"/>
            <p:nvPr/>
          </p:nvSpPr>
          <p:spPr>
            <a:xfrm>
              <a:off x="2223962" y="4593975"/>
              <a:ext cx="1879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계속 </a:t>
              </a:r>
              <a:r>
                <a:rPr lang="en-US" altLang="ko-KR" dirty="0">
                  <a:solidFill>
                    <a:srgbClr val="FF0000"/>
                  </a:solidFill>
                </a:rPr>
                <a:t>Next </a:t>
              </a:r>
              <a:r>
                <a:rPr lang="ko-KR" altLang="en-US" dirty="0">
                  <a:solidFill>
                    <a:srgbClr val="FF0000"/>
                  </a:solidFill>
                </a:rPr>
                <a:t>클릭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0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9933" y="1006871"/>
            <a:ext cx="8963456" cy="4194507"/>
            <a:chOff x="229933" y="1006871"/>
            <a:chExt cx="8963456" cy="419450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D64B63C-354F-4C0D-9E66-D3F89553ACC8}"/>
                </a:ext>
              </a:extLst>
            </p:cNvPr>
            <p:cNvGrpSpPr/>
            <p:nvPr/>
          </p:nvGrpSpPr>
          <p:grpSpPr>
            <a:xfrm>
              <a:off x="229933" y="1006871"/>
              <a:ext cx="3408044" cy="1307489"/>
              <a:chOff x="306576" y="1342495"/>
              <a:chExt cx="4544059" cy="1743318"/>
            </a:xfrm>
          </p:grpSpPr>
          <p:pic>
            <p:nvPicPr>
              <p:cNvPr id="10" name="그림 9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10EC19AD-DC1A-472A-A477-905AFFD8E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576" y="1342495"/>
                <a:ext cx="4544059" cy="174331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82A0C80-92EC-4F4B-B833-8DD047E745C3}"/>
                  </a:ext>
                </a:extLst>
              </p:cNvPr>
              <p:cNvSpPr/>
              <p:nvPr/>
            </p:nvSpPr>
            <p:spPr>
              <a:xfrm>
                <a:off x="470263" y="2455817"/>
                <a:ext cx="1358537" cy="1861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B15FF2FF-6091-48AA-B96E-0A118CE99437}"/>
                  </a:ext>
                </a:extLst>
              </p:cNvPr>
              <p:cNvCxnSpPr>
                <a:stCxn id="17" idx="3"/>
              </p:cNvCxnSpPr>
              <p:nvPr/>
            </p:nvCxnSpPr>
            <p:spPr>
              <a:xfrm>
                <a:off x="1828800" y="2548875"/>
                <a:ext cx="496389" cy="259639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3275A3E-2840-41A9-B803-859EB28366ED}"/>
                  </a:ext>
                </a:extLst>
              </p:cNvPr>
              <p:cNvSpPr/>
              <p:nvPr/>
            </p:nvSpPr>
            <p:spPr>
              <a:xfrm>
                <a:off x="2323166" y="2688211"/>
                <a:ext cx="496389" cy="25963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0516BB2-907F-40E6-B696-6466BF5E16CD}"/>
                </a:ext>
              </a:extLst>
            </p:cNvPr>
            <p:cNvGrpSpPr/>
            <p:nvPr/>
          </p:nvGrpSpPr>
          <p:grpSpPr>
            <a:xfrm>
              <a:off x="3686291" y="1006872"/>
              <a:ext cx="3665880" cy="2766878"/>
              <a:chOff x="4915054" y="1342496"/>
              <a:chExt cx="4887840" cy="3689170"/>
            </a:xfrm>
          </p:grpSpPr>
          <p:pic>
            <p:nvPicPr>
              <p:cNvPr id="14" name="그림 13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A6CB0470-0B0D-4927-9C0A-09FDB932B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5054" y="1342496"/>
                <a:ext cx="4887840" cy="3689170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67D7FC9-F8E3-4B18-B755-652917AC1E35}"/>
                  </a:ext>
                </a:extLst>
              </p:cNvPr>
              <p:cNvSpPr/>
              <p:nvPr/>
            </p:nvSpPr>
            <p:spPr>
              <a:xfrm>
                <a:off x="9123625" y="4716884"/>
                <a:ext cx="679269" cy="28865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DACC7D9-C5B3-46D7-B0FD-AC8597D2EE5F}"/>
                </a:ext>
              </a:extLst>
            </p:cNvPr>
            <p:cNvGrpSpPr/>
            <p:nvPr/>
          </p:nvGrpSpPr>
          <p:grpSpPr>
            <a:xfrm>
              <a:off x="278246" y="2314360"/>
              <a:ext cx="3523046" cy="2483562"/>
              <a:chOff x="370994" y="3085813"/>
              <a:chExt cx="4697395" cy="3311416"/>
            </a:xfrm>
          </p:grpSpPr>
          <p:pic>
            <p:nvPicPr>
              <p:cNvPr id="12" name="그림 11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0AF14B20-6C30-4165-AC61-7F902D55F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994" y="3085813"/>
                <a:ext cx="4415221" cy="331141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65215E7-FC52-4B0B-B1DE-8AE39AECC9B2}"/>
                  </a:ext>
                </a:extLst>
              </p:cNvPr>
              <p:cNvSpPr/>
              <p:nvPr/>
            </p:nvSpPr>
            <p:spPr>
              <a:xfrm>
                <a:off x="470263" y="4186071"/>
                <a:ext cx="2893885" cy="4659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7FD6E2B1-3AB9-41C2-A52E-3530EEDC470D}"/>
                  </a:ext>
                </a:extLst>
              </p:cNvPr>
              <p:cNvCxnSpPr>
                <a:stCxn id="26" idx="3"/>
              </p:cNvCxnSpPr>
              <p:nvPr/>
            </p:nvCxnSpPr>
            <p:spPr>
              <a:xfrm>
                <a:off x="3364148" y="4419025"/>
                <a:ext cx="162823" cy="1668266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FFAF240-7D28-4942-8D25-5DD5B08B8B22}"/>
                  </a:ext>
                </a:extLst>
              </p:cNvPr>
              <p:cNvSpPr/>
              <p:nvPr/>
            </p:nvSpPr>
            <p:spPr>
              <a:xfrm>
                <a:off x="3252651" y="6129625"/>
                <a:ext cx="509452" cy="2349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BD704477-9D6A-4FF5-AF7F-623823EDCBDF}"/>
                  </a:ext>
                </a:extLst>
              </p:cNvPr>
              <p:cNvCxnSpPr>
                <a:stCxn id="29" idx="3"/>
              </p:cNvCxnSpPr>
              <p:nvPr/>
            </p:nvCxnSpPr>
            <p:spPr>
              <a:xfrm flipV="1">
                <a:off x="3762103" y="4545874"/>
                <a:ext cx="1306286" cy="1701234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0DE8CA-C61E-42CC-B67A-043717978A99}"/>
                </a:ext>
              </a:extLst>
            </p:cNvPr>
            <p:cNvGrpSpPr/>
            <p:nvPr/>
          </p:nvGrpSpPr>
          <p:grpSpPr>
            <a:xfrm>
              <a:off x="5011354" y="2113522"/>
              <a:ext cx="4182035" cy="3087856"/>
              <a:chOff x="6681805" y="2818030"/>
              <a:chExt cx="5576047" cy="411714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13C429B-CE9A-46A0-8054-429BB778A5FC}"/>
                  </a:ext>
                </a:extLst>
              </p:cNvPr>
              <p:cNvGrpSpPr/>
              <p:nvPr/>
            </p:nvGrpSpPr>
            <p:grpSpPr>
              <a:xfrm>
                <a:off x="6681805" y="2818030"/>
                <a:ext cx="5576047" cy="4117140"/>
                <a:chOff x="6681805" y="2818030"/>
                <a:chExt cx="5576047" cy="411714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E00396-3D6E-4B19-A937-87121169E271}"/>
                    </a:ext>
                  </a:extLst>
                </p:cNvPr>
                <p:cNvSpPr txBox="1"/>
                <p:nvPr/>
              </p:nvSpPr>
              <p:spPr>
                <a:xfrm>
                  <a:off x="8265989" y="6535061"/>
                  <a:ext cx="399186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50" dirty="0">
                      <a:solidFill>
                        <a:srgbClr val="FF0000"/>
                      </a:solidFill>
                    </a:rPr>
                    <a:t>Download</a:t>
                  </a:r>
                  <a:r>
                    <a:rPr lang="ko-KR" altLang="en-US" sz="1350" dirty="0">
                      <a:solidFill>
                        <a:srgbClr val="FF0000"/>
                      </a:solidFill>
                    </a:rPr>
                    <a:t>가 완료되면 </a:t>
                  </a:r>
                  <a:r>
                    <a:rPr lang="en-US" altLang="ko-KR" sz="1350" dirty="0">
                      <a:solidFill>
                        <a:srgbClr val="FF0000"/>
                      </a:solidFill>
                    </a:rPr>
                    <a:t>Finish </a:t>
                  </a:r>
                  <a:r>
                    <a:rPr lang="ko-KR" altLang="en-US" sz="1350" dirty="0">
                      <a:solidFill>
                        <a:srgbClr val="FF0000"/>
                      </a:solidFill>
                    </a:rPr>
                    <a:t>누르기</a:t>
                  </a:r>
                </a:p>
              </p:txBody>
            </p:sp>
            <p:pic>
              <p:nvPicPr>
                <p:cNvPr id="16" name="그림 15" descr="스크린샷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F2D871D9-D5EC-4F6B-A1C5-EF2B2FA11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1805" y="2818030"/>
                  <a:ext cx="4883639" cy="3689169"/>
                </a:xfrm>
                <a:prstGeom prst="rect">
                  <a:avLst/>
                </a:prstGeom>
              </p:spPr>
            </p:pic>
          </p:grp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C1F97B6-71B0-4EE4-BD9A-F9C9F57A2468}"/>
                  </a:ext>
                </a:extLst>
              </p:cNvPr>
              <p:cNvSpPr/>
              <p:nvPr/>
            </p:nvSpPr>
            <p:spPr>
              <a:xfrm>
                <a:off x="10972800" y="6247107"/>
                <a:ext cx="592644" cy="2457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22" name="모서리가 둥근 직사각형 21"/>
          <p:cNvSpPr/>
          <p:nvPr/>
        </p:nvSpPr>
        <p:spPr>
          <a:xfrm>
            <a:off x="3275856" y="357850"/>
            <a:ext cx="259228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276002" y="396265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 install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2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1668" y="1268016"/>
            <a:ext cx="8283503" cy="3479492"/>
            <a:chOff x="451668" y="1268016"/>
            <a:chExt cx="8283503" cy="3479492"/>
          </a:xfrm>
        </p:grpSpPr>
        <p:pic>
          <p:nvPicPr>
            <p:cNvPr id="4" name="그림 3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A560DFF-DA06-40E1-9E9B-A5C41E71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68" y="1268016"/>
              <a:ext cx="4694099" cy="347949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09C3B0-180E-4353-B50D-805F5F759B87}"/>
                </a:ext>
              </a:extLst>
            </p:cNvPr>
            <p:cNvSpPr/>
            <p:nvPr/>
          </p:nvSpPr>
          <p:spPr>
            <a:xfrm>
              <a:off x="3820886" y="4487091"/>
              <a:ext cx="676003" cy="240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7" name="그림 6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C2112EF-420A-496D-980A-CBB173C3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12" y="1721525"/>
              <a:ext cx="1357502" cy="1700450"/>
            </a:xfrm>
            <a:prstGeom prst="rect">
              <a:avLst/>
            </a:prstGeom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8614673B-0BA6-442A-B2A9-C1D1AA6B8CAB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rot="5400000" flipH="1" flipV="1">
              <a:off x="3005275" y="2995477"/>
              <a:ext cx="2645228" cy="33800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6FBB5C-4C60-4388-A87A-1383A4145DB8}"/>
                </a:ext>
              </a:extLst>
            </p:cNvPr>
            <p:cNvSpPr txBox="1"/>
            <p:nvPr/>
          </p:nvSpPr>
          <p:spPr>
            <a:xfrm>
              <a:off x="5721013" y="1719518"/>
              <a:ext cx="301415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 err="1">
                  <a:solidFill>
                    <a:srgbClr val="FF0000"/>
                  </a:solidFill>
                </a:rPr>
                <a:t>Sdk</a:t>
              </a:r>
              <a:r>
                <a:rPr lang="en-US" altLang="ko-KR" sz="1350" dirty="0">
                  <a:solidFill>
                    <a:srgbClr val="FF0000"/>
                  </a:solidFill>
                </a:rPr>
                <a:t> </a:t>
              </a:r>
              <a:r>
                <a:rPr lang="ko-KR" altLang="en-US" sz="1350" dirty="0">
                  <a:solidFill>
                    <a:srgbClr val="FF0000"/>
                  </a:solidFill>
                </a:rPr>
                <a:t>및 기타 </a:t>
              </a:r>
              <a:r>
                <a:rPr lang="en-US" altLang="ko-KR" sz="1350" dirty="0">
                  <a:solidFill>
                    <a:srgbClr val="FF0000"/>
                  </a:solidFill>
                </a:rPr>
                <a:t>tools </a:t>
              </a:r>
              <a:r>
                <a:rPr lang="ko-KR" altLang="en-US" sz="1350" dirty="0">
                  <a:solidFill>
                    <a:srgbClr val="FF0000"/>
                  </a:solidFill>
                </a:rPr>
                <a:t>설치하고 싶을 때 </a:t>
              </a:r>
              <a:endParaRPr lang="en-US" altLang="ko-KR" sz="1350" dirty="0">
                <a:solidFill>
                  <a:srgbClr val="FF0000"/>
                </a:solidFill>
              </a:endParaRPr>
            </a:p>
            <a:p>
              <a:r>
                <a:rPr lang="en-US" altLang="ko-KR" sz="1350" dirty="0">
                  <a:solidFill>
                    <a:srgbClr val="FF0000"/>
                  </a:solidFill>
                </a:rPr>
                <a:t>configure </a:t>
              </a:r>
              <a:r>
                <a:rPr lang="ko-KR" altLang="en-US" sz="1350" dirty="0">
                  <a:solidFill>
                    <a:srgbClr val="FF0000"/>
                  </a:solidFill>
                </a:rPr>
                <a:t>클릭 후 설치 가능 </a:t>
              </a: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275856" y="357850"/>
            <a:ext cx="259228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76002" y="396265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 완료</a:t>
            </a:r>
          </a:p>
        </p:txBody>
      </p:sp>
    </p:spTree>
    <p:extLst>
      <p:ext uri="{BB962C8B-B14F-4D97-AF65-F5344CB8AC3E}">
        <p14:creationId xmlns:p14="http://schemas.microsoft.com/office/powerpoint/2010/main" val="16460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1668" y="905414"/>
            <a:ext cx="8039370" cy="3842094"/>
            <a:chOff x="451668" y="905414"/>
            <a:chExt cx="8039370" cy="3842094"/>
          </a:xfrm>
        </p:grpSpPr>
        <p:pic>
          <p:nvPicPr>
            <p:cNvPr id="4" name="그림 3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A560DFF-DA06-40E1-9E9B-A5C41E71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68" y="1268016"/>
              <a:ext cx="4694099" cy="347949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F8A74B-5267-41DF-A230-64EBB615B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670" y="905414"/>
              <a:ext cx="3603368" cy="2713548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3D57787-7C80-4DDB-9685-8072097A7A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00" y="3100556"/>
              <a:ext cx="7239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6FBB5C-4C60-4388-A87A-1383A4145DB8}"/>
                </a:ext>
              </a:extLst>
            </p:cNvPr>
            <p:cNvSpPr txBox="1"/>
            <p:nvPr/>
          </p:nvSpPr>
          <p:spPr>
            <a:xfrm>
              <a:off x="5943862" y="1555289"/>
              <a:ext cx="153837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solidFill>
                    <a:srgbClr val="FF0000"/>
                  </a:solidFill>
                </a:rPr>
                <a:t>Project </a:t>
              </a:r>
              <a:r>
                <a:rPr lang="ko-KR" altLang="en-US" sz="1350" dirty="0">
                  <a:solidFill>
                    <a:srgbClr val="FF0000"/>
                  </a:solidFill>
                </a:rPr>
                <a:t>이름 설정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09C3B0-180E-4353-B50D-805F5F759B87}"/>
                </a:ext>
              </a:extLst>
            </p:cNvPr>
            <p:cNvSpPr/>
            <p:nvPr/>
          </p:nvSpPr>
          <p:spPr>
            <a:xfrm>
              <a:off x="7558672" y="3495675"/>
              <a:ext cx="242303" cy="95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F4BF4C7-F978-4C10-A505-812479A68837}"/>
                </a:ext>
              </a:extLst>
            </p:cNvPr>
            <p:cNvSpPr/>
            <p:nvPr/>
          </p:nvSpPr>
          <p:spPr>
            <a:xfrm>
              <a:off x="1788886" y="2984500"/>
              <a:ext cx="2059214" cy="2321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2719723" y="325906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79909" y="375365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33045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8650" y="1268017"/>
            <a:ext cx="6360275" cy="3216275"/>
            <a:chOff x="628650" y="1268017"/>
            <a:chExt cx="6360275" cy="32162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01EBFE0-A024-47F9-9FC0-129E5B16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1484710"/>
              <a:ext cx="3972897" cy="29995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ED9BAE-165D-447E-ADC1-E00E5D74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237" y="1268017"/>
              <a:ext cx="3214688" cy="24217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6FBB5C-4C60-4388-A87A-1383A4145DB8}"/>
                </a:ext>
              </a:extLst>
            </p:cNvPr>
            <p:cNvSpPr txBox="1"/>
            <p:nvPr/>
          </p:nvSpPr>
          <p:spPr>
            <a:xfrm>
              <a:off x="1663645" y="2341524"/>
              <a:ext cx="8515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solidFill>
                    <a:srgbClr val="FF0000"/>
                  </a:solidFill>
                </a:rPr>
                <a:t>SDK</a:t>
              </a:r>
              <a:r>
                <a:rPr lang="ko-KR" altLang="en-US" sz="1350" dirty="0">
                  <a:solidFill>
                    <a:srgbClr val="FF0000"/>
                  </a:solidFill>
                </a:rPr>
                <a:t>설정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09C3B0-180E-4353-B50D-805F5F759B87}"/>
                </a:ext>
              </a:extLst>
            </p:cNvPr>
            <p:cNvSpPr/>
            <p:nvPr/>
          </p:nvSpPr>
          <p:spPr>
            <a:xfrm>
              <a:off x="6156503" y="3574257"/>
              <a:ext cx="228601" cy="785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F4BF4C7-F978-4C10-A505-812479A68837}"/>
                </a:ext>
              </a:extLst>
            </p:cNvPr>
            <p:cNvSpPr/>
            <p:nvPr/>
          </p:nvSpPr>
          <p:spPr>
            <a:xfrm>
              <a:off x="1187143" y="2958364"/>
              <a:ext cx="779552" cy="908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7C7484-0B39-467E-AE93-9C2985F94F22}"/>
                </a:ext>
              </a:extLst>
            </p:cNvPr>
            <p:cNvSpPr/>
            <p:nvPr/>
          </p:nvSpPr>
          <p:spPr>
            <a:xfrm>
              <a:off x="3593434" y="4350543"/>
              <a:ext cx="267068" cy="952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2719723" y="325906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79909" y="375365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1931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8650" y="1088926"/>
            <a:ext cx="7886700" cy="3391828"/>
            <a:chOff x="628650" y="1088926"/>
            <a:chExt cx="7886700" cy="3391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C09559-BE02-4B15-8A8C-3D3F553C9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1268016"/>
              <a:ext cx="4255344" cy="321273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B96C09B-B597-4B86-BC45-ABF5BFED6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305" y="1088926"/>
              <a:ext cx="3897045" cy="295204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09C3B0-180E-4353-B50D-805F5F759B87}"/>
                </a:ext>
              </a:extLst>
            </p:cNvPr>
            <p:cNvSpPr/>
            <p:nvPr/>
          </p:nvSpPr>
          <p:spPr>
            <a:xfrm>
              <a:off x="8171090" y="3895894"/>
              <a:ext cx="294254" cy="1046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7C7484-0B39-467E-AE93-9C2985F94F22}"/>
                </a:ext>
              </a:extLst>
            </p:cNvPr>
            <p:cNvSpPr/>
            <p:nvPr/>
          </p:nvSpPr>
          <p:spPr>
            <a:xfrm>
              <a:off x="3779172" y="4314824"/>
              <a:ext cx="292766" cy="121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719723" y="325906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79909" y="375365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35034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" y="84886"/>
            <a:ext cx="3786188" cy="50220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08" y="84886"/>
            <a:ext cx="2607469" cy="5022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25" y="84884"/>
            <a:ext cx="2801441" cy="5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491880" y="41151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Microsoft YaHei UI" panose="020B0503020204020204" pitchFamily="34" charset="-122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139568" y="832525"/>
            <a:ext cx="859718" cy="45719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YaHei UI" panose="020B0503020204020204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ACB1CA-8E28-4673-B059-90770512BEAF}"/>
              </a:ext>
            </a:extLst>
          </p:cNvPr>
          <p:cNvSpPr txBox="1"/>
          <p:nvPr/>
        </p:nvSpPr>
        <p:spPr>
          <a:xfrm>
            <a:off x="683568" y="1131590"/>
            <a:ext cx="25948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2" action="ppaction://hlinksldjump"/>
              </a:rPr>
              <a:t>주제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3" action="ppaction://hlinksldjump"/>
              </a:rPr>
              <a:t>작품 구성도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4" action="ppaction://hlinksldjump"/>
              </a:rPr>
              <a:t>Android Studio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5" action="ppaction://hlinksldjump"/>
              </a:rPr>
              <a:t>PHP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6" action="ppaction://hlinksldjump"/>
              </a:rPr>
              <a:t>Android Things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7" action="ppaction://hlinksldjump"/>
              </a:rPr>
              <a:t>RaspberryPi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7" action="ppaction://hlinksldjump"/>
              </a:rPr>
              <a:t>환경구축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8" action="ppaction://hlinksldjump"/>
              </a:rPr>
              <a:t>OpenCV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8" action="ppaction://hlinksldjump"/>
              </a:rPr>
              <a:t>설치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HY헤드라인M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9" action="ppaction://hlinksldjump"/>
              </a:rPr>
              <a:t>가상환경 생성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01065E-1A1A-4992-98DD-2271AFECBC0C}"/>
              </a:ext>
            </a:extLst>
          </p:cNvPr>
          <p:cNvSpPr txBox="1"/>
          <p:nvPr/>
        </p:nvSpPr>
        <p:spPr>
          <a:xfrm>
            <a:off x="3278429" y="1059582"/>
            <a:ext cx="5544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9.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10" action="ppaction://hlinksldjump"/>
              </a:rPr>
              <a:t>USB Camera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0" action="ppaction://hlinksldjump"/>
              </a:rPr>
              <a:t>환경설정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10.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11" action="ppaction://hlinksldjump"/>
              </a:rPr>
              <a:t>Web Streaming(Nginx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1" action="ppaction://hlinksldjump"/>
              </a:rPr>
              <a:t>설치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11" action="ppaction://hlinksldjump"/>
              </a:rPr>
              <a:t>, Flask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1" action="ppaction://hlinksldjump"/>
              </a:rPr>
              <a:t>설치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11" action="ppaction://hlinksldjump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12" action="ppaction://hlinksldjump"/>
              </a:rPr>
              <a:t>. Deep Learning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2" action="ppaction://hlinksldjump"/>
              </a:rPr>
              <a:t>환경구축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12.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hlinkClick r:id="rId13" action="ppaction://hlinksldjump"/>
              </a:rPr>
              <a:t>Tensorflow-inception v3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3" action="ppaction://hlinksldjump"/>
              </a:rPr>
              <a:t>환경구축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</a:rPr>
              <a:t>13.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4" action="ppaction://hlinksldjump"/>
              </a:rPr>
              <a:t>Object Detection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</a:rPr>
              <a:t>14.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5" action="ppaction://hlinksldjump"/>
              </a:rPr>
              <a:t>Data transmission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</a:rPr>
              <a:t>15.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6" action="ppaction://hlinksldjump"/>
              </a:rPr>
              <a:t>TTS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</a:rPr>
              <a:t>16.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7" action="ppaction://hlinksldjump"/>
              </a:rPr>
              <a:t>Demonstration Video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</a:rPr>
              <a:t>17.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icrosoft YaHei UI" panose="020B0503020204020204" pitchFamily="34" charset="-122"/>
                <a:ea typeface="HY헤드라인M" panose="02030600000101010101" pitchFamily="18" charset="-127"/>
                <a:hlinkClick r:id="rId18" action="ppaction://hlinksldjump"/>
              </a:rPr>
              <a:t>Development schedule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icrosoft YaHei UI" panose="020B0503020204020204" pitchFamily="34" charset="-122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24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913318" y="234468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73504" y="283927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Main Activity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2" y="702717"/>
            <a:ext cx="4289534" cy="42293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26" y="702717"/>
            <a:ext cx="4554497" cy="4229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1569" y="4612585"/>
            <a:ext cx="4752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버튼을 누를 시 각 기능으로 넘어가고</a:t>
            </a:r>
            <a:r>
              <a:rPr lang="en-US" altLang="ko-KR" sz="1500" b="1" dirty="0">
                <a:solidFill>
                  <a:srgbClr val="FF0000"/>
                </a:solidFill>
              </a:rPr>
              <a:t>,  </a:t>
            </a:r>
            <a:r>
              <a:rPr lang="en-US" altLang="ko-KR" sz="1500" b="1" dirty="0" err="1">
                <a:solidFill>
                  <a:srgbClr val="FF0000"/>
                </a:solidFill>
              </a:rPr>
              <a:t>php</a:t>
            </a:r>
            <a:r>
              <a:rPr lang="ko-KR" altLang="en-US" sz="1500" b="1" dirty="0">
                <a:solidFill>
                  <a:srgbClr val="FF0000"/>
                </a:solidFill>
              </a:rPr>
              <a:t>파일의 코드를 실행시키는 코드이다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00475" cy="5143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5" y="0"/>
            <a:ext cx="3036094" cy="51435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6"/>
          <a:stretch/>
        </p:blipFill>
        <p:spPr>
          <a:xfrm>
            <a:off x="6557962" y="0"/>
            <a:ext cx="25860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8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915817" y="177470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88496" y="218003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inventory Activity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5720"/>
            <a:ext cx="5164931" cy="4497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36" y="645719"/>
            <a:ext cx="4300538" cy="2557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0966" y="3967872"/>
            <a:ext cx="5596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서버에 있는 값들을 </a:t>
            </a:r>
            <a:r>
              <a:rPr lang="ko-KR" altLang="en-US" sz="1500" b="1" dirty="0" err="1">
                <a:solidFill>
                  <a:srgbClr val="FF0000"/>
                </a:solidFill>
              </a:rPr>
              <a:t>안드로이드</a:t>
            </a:r>
            <a:r>
              <a:rPr lang="ko-KR" altLang="en-US" sz="1500" b="1" dirty="0">
                <a:solidFill>
                  <a:srgbClr val="FF0000"/>
                </a:solidFill>
              </a:rPr>
              <a:t> 스튜디오로 불러오는 코드이다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2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0469" cy="5143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69" y="0"/>
            <a:ext cx="3271838" cy="5143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79" y="0"/>
            <a:ext cx="24087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Register Activity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157"/>
            <a:ext cx="5832910" cy="4349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64" y="794156"/>
            <a:ext cx="5647436" cy="2214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39928" y="3199311"/>
            <a:ext cx="46682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solidFill>
                  <a:srgbClr val="FF0000"/>
                </a:solidFill>
              </a:rPr>
              <a:t>식재료명을</a:t>
            </a:r>
            <a:r>
              <a:rPr lang="ko-KR" altLang="en-US" sz="1500" b="1" dirty="0">
                <a:solidFill>
                  <a:srgbClr val="FF0000"/>
                </a:solidFill>
              </a:rPr>
              <a:t> 입력 후 등록버튼 </a:t>
            </a:r>
            <a:r>
              <a:rPr lang="ko-KR" altLang="en-US" sz="1500" b="1" dirty="0" err="1">
                <a:solidFill>
                  <a:srgbClr val="FF0000"/>
                </a:solidFill>
              </a:rPr>
              <a:t>클릭시</a:t>
            </a:r>
            <a:r>
              <a:rPr lang="ko-KR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</a:rPr>
              <a:t>Register Request </a:t>
            </a:r>
            <a:r>
              <a:rPr lang="ko-KR" altLang="en-US" sz="1500" b="1" dirty="0">
                <a:solidFill>
                  <a:srgbClr val="FF0000"/>
                </a:solidFill>
              </a:rPr>
              <a:t>로 값을 전달해주는 코드이다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Register Request Activity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9" y="1057276"/>
            <a:ext cx="8825747" cy="38229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9032" y="3916209"/>
            <a:ext cx="47408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Register Activity</a:t>
            </a:r>
            <a:r>
              <a:rPr lang="ko-KR" altLang="en-US" sz="1500" b="1" dirty="0">
                <a:solidFill>
                  <a:srgbClr val="FF0000"/>
                </a:solidFill>
              </a:rPr>
              <a:t>에서 받은 값을 </a:t>
            </a:r>
            <a:r>
              <a:rPr lang="en-US" altLang="ko-KR" sz="1500" b="1" dirty="0" err="1">
                <a:solidFill>
                  <a:srgbClr val="FF0000"/>
                </a:solidFill>
              </a:rPr>
              <a:t>php</a:t>
            </a:r>
            <a:r>
              <a:rPr lang="en-US" altLang="ko-KR" sz="1500" b="1" dirty="0">
                <a:solidFill>
                  <a:srgbClr val="FF0000"/>
                </a:solidFill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</a:rPr>
              <a:t>파일로 보낸다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0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023829" y="236564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813"/>
            <a:ext cx="3342373" cy="4438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83" y="704812"/>
            <a:ext cx="2925210" cy="4438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68" y="704811"/>
            <a:ext cx="2922133" cy="44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023829" y="236564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FoodListAdapter.java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74" y="785166"/>
            <a:ext cx="6886876" cy="43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023829" y="236564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FoodListAdapter.java-Delete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70" y="917972"/>
            <a:ext cx="6713621" cy="42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023829" y="236564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FoodListAdapter.java-Update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39" y="822960"/>
            <a:ext cx="6533147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3023336" y="1851670"/>
            <a:ext cx="3097328" cy="10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  <a:endParaRPr kumimoji="0" lang="ko-KR" altLang="en-US" sz="36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2F2F2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0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14365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DeleteRequest.java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71" y="1021557"/>
            <a:ext cx="7190072" cy="41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7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NameRequest.java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74" y="975121"/>
            <a:ext cx="6959066" cy="41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0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 Streaming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" y="843616"/>
            <a:ext cx="3941546" cy="42998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59" y="843616"/>
            <a:ext cx="4417995" cy="42998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83" y="843616"/>
            <a:ext cx="2356618" cy="318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7" y="2067695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" y="3075807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77097" y="2139702"/>
            <a:ext cx="3097328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Php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0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51521" y="339503"/>
            <a:ext cx="4206605" cy="4407790"/>
            <a:chOff x="251520" y="339502"/>
            <a:chExt cx="4206605" cy="440779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39502"/>
              <a:ext cx="4206605" cy="440779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108919" y="1310292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>
                <a:defRPr/>
              </a:pPr>
              <a:r>
                <a:rPr lang="ko-KR" altLang="en-US" sz="11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서버 주소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08919" y="1537931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>
                <a:defRPr/>
              </a:pPr>
              <a:r>
                <a:rPr lang="ko-KR" altLang="en-US" sz="11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유저 </a:t>
              </a:r>
              <a:r>
                <a:rPr lang="en-US" altLang="ko-KR" sz="11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ID</a:t>
              </a:r>
              <a:endParaRPr lang="ko-KR" altLang="en-US" sz="110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08919" y="1779662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>
                <a:defRPr/>
              </a:pPr>
              <a:r>
                <a:rPr lang="ko-KR" altLang="en-US" sz="11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비밀번호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75856" y="1995686"/>
              <a:ext cx="3674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>
                <a:defRPr/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DB</a:t>
              </a:r>
              <a:endParaRPr lang="ko-KR" altLang="en-US" sz="110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55" y="1059582"/>
            <a:ext cx="3764883" cy="303583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573758" y="2279558"/>
            <a:ext cx="576064" cy="3154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6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77442" y="319414"/>
            <a:ext cx="8184308" cy="4340270"/>
            <a:chOff x="837003" y="388306"/>
            <a:chExt cx="9647283" cy="59522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26"/>
            <a:stretch/>
          </p:blipFill>
          <p:spPr>
            <a:xfrm>
              <a:off x="837003" y="388306"/>
              <a:ext cx="9647283" cy="595227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689095" y="5152113"/>
              <a:ext cx="289055" cy="21363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12845" y="5787113"/>
              <a:ext cx="574805" cy="1564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93890" y="3755553"/>
            <a:ext cx="2278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ko-KR" altLang="en-US" sz="105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저장할 때 </a:t>
            </a:r>
            <a:r>
              <a:rPr lang="ko-KR" altLang="en-US" sz="1050" dirty="0" err="1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확장자를</a:t>
            </a:r>
            <a:r>
              <a:rPr lang="ko-KR" altLang="en-US" sz="105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php</a:t>
            </a:r>
            <a:r>
              <a:rPr lang="ko-KR" altLang="en-US" sz="105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로 바꾸기</a:t>
            </a:r>
            <a:endParaRPr lang="en-US" altLang="ko-KR" sz="1050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776" y="4650082"/>
            <a:ext cx="25170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ko-KR" altLang="en-US" sz="105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텍스트 문서가 아닌 모든 파일로 저장</a:t>
            </a:r>
            <a:endParaRPr lang="en-US" altLang="ko-KR" sz="1050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347598" y="338204"/>
            <a:ext cx="8418176" cy="3877343"/>
            <a:chOff x="463462" y="450937"/>
            <a:chExt cx="11224235" cy="51697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" t="775"/>
            <a:stretch/>
          </p:blipFill>
          <p:spPr>
            <a:xfrm>
              <a:off x="463463" y="450937"/>
              <a:ext cx="11224234" cy="516979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027134" y="1215025"/>
              <a:ext cx="1064713" cy="21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880986" y="1215025"/>
              <a:ext cx="1064713" cy="21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72416" y="1215025"/>
              <a:ext cx="1064713" cy="21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51946" y="1215025"/>
              <a:ext cx="826718" cy="21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19387" y="953414"/>
              <a:ext cx="8596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>
                <a:defRPr/>
              </a:pPr>
              <a:r>
                <a:rPr lang="ko-KR" altLang="en-US" sz="825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서버 주소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14033" y="953414"/>
              <a:ext cx="85750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>
                <a:defRPr/>
              </a:pPr>
              <a:r>
                <a:rPr lang="ko-KR" altLang="en-US" sz="825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사용자 </a:t>
              </a:r>
              <a:r>
                <a:rPr lang="en-US" altLang="ko-KR" sz="825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ID</a:t>
              </a:r>
              <a:endParaRPr lang="ko-KR" altLang="en-US" sz="825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5463" y="953414"/>
              <a:ext cx="8104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>
                <a:defRPr/>
              </a:pPr>
              <a:r>
                <a:rPr lang="ko-KR" altLang="en-US" sz="825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비밀번호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96893" y="953414"/>
              <a:ext cx="13811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>
                <a:defRPr/>
              </a:pPr>
              <a:r>
                <a:rPr lang="ko-KR" altLang="en-US" sz="825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정보 입력 후 연결</a:t>
              </a:r>
              <a:endParaRPr lang="ko-KR" altLang="en-US" sz="825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63462" y="4293188"/>
              <a:ext cx="1111337" cy="4058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39624" y="4407488"/>
              <a:ext cx="1111337" cy="4058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1728788" y="4496094"/>
              <a:ext cx="410834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186630" y="4813300"/>
              <a:ext cx="297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>
                <a:defRPr/>
              </a:pPr>
              <a:r>
                <a:rPr lang="en-US" altLang="ko-KR" sz="1350" dirty="0" err="1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Php</a:t>
              </a:r>
              <a:r>
                <a:rPr lang="en-US" altLang="ko-KR" sz="135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lang="ko-KR" altLang="en-US" sz="135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파일 </a:t>
              </a:r>
              <a:r>
                <a:rPr lang="ko-KR" altLang="en-US" sz="1350" dirty="0" err="1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서버폴더에</a:t>
              </a:r>
              <a:r>
                <a:rPr lang="ko-KR" altLang="en-US" sz="135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</a:rPr>
                <a:t>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50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FoodRegister.php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3" y="923025"/>
            <a:ext cx="7853780" cy="402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7576" y="4070206"/>
            <a:ext cx="53001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Register Activity</a:t>
            </a:r>
            <a:r>
              <a:rPr lang="ko-KR" altLang="en-US" sz="1500" b="1" dirty="0">
                <a:solidFill>
                  <a:srgbClr val="FF0000"/>
                </a:solidFill>
              </a:rPr>
              <a:t>에서 받은 값들을 </a:t>
            </a:r>
            <a:r>
              <a:rPr lang="en-US" altLang="ko-KR" sz="1500" b="1" dirty="0" err="1">
                <a:solidFill>
                  <a:srgbClr val="FF0000"/>
                </a:solidFill>
              </a:rPr>
              <a:t>mysql</a:t>
            </a:r>
            <a:r>
              <a:rPr lang="en-US" altLang="ko-KR" sz="1500" b="1" dirty="0">
                <a:solidFill>
                  <a:srgbClr val="FF0000"/>
                </a:solidFill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</a:rPr>
              <a:t>명령어 처리한다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FoodList.php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" y="924026"/>
            <a:ext cx="7646335" cy="4219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75907" y="4078891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서버에서 입력된 값들을 불러오는 </a:t>
            </a:r>
            <a:r>
              <a:rPr lang="en-US" altLang="ko-KR" sz="1400" b="1" dirty="0" err="1">
                <a:solidFill>
                  <a:srgbClr val="FF0000"/>
                </a:solidFill>
              </a:rPr>
              <a:t>php</a:t>
            </a:r>
            <a:r>
              <a:rPr lang="ko-KR" altLang="en-US" sz="1400" b="1" dirty="0">
                <a:solidFill>
                  <a:srgbClr val="FF0000"/>
                </a:solidFill>
              </a:rPr>
              <a:t>문이다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4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FoodDelete.php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8" y="981778"/>
            <a:ext cx="7211729" cy="4161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15941" y="4100548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서버에서 입력된 값들을 삭제하는 </a:t>
            </a:r>
            <a:r>
              <a:rPr lang="en-US" altLang="ko-KR" sz="1400" b="1" dirty="0" err="1">
                <a:solidFill>
                  <a:srgbClr val="FF0000"/>
                </a:solidFill>
              </a:rPr>
              <a:t>php</a:t>
            </a:r>
            <a:r>
              <a:rPr lang="ko-KR" altLang="en-US" sz="1400" b="1" dirty="0">
                <a:solidFill>
                  <a:srgbClr val="FF0000"/>
                </a:solidFill>
              </a:rPr>
              <a:t>문이다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4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대각선 방향의 모서리가 잘린 사각형 1"/>
          <p:cNvSpPr/>
          <p:nvPr/>
        </p:nvSpPr>
        <p:spPr>
          <a:xfrm>
            <a:off x="490363" y="916340"/>
            <a:ext cx="8208912" cy="2808312"/>
          </a:xfrm>
          <a:prstGeom prst="snip2DiagRect">
            <a:avLst/>
          </a:prstGeom>
          <a:solidFill>
            <a:srgbClr val="F2F2F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대각선 방향의 모서리가 잘린 사각형 2"/>
          <p:cNvSpPr/>
          <p:nvPr/>
        </p:nvSpPr>
        <p:spPr>
          <a:xfrm>
            <a:off x="490363" y="916340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363" y="916340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993677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CONTENTS 1 :: 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Microsoft YaHei UI" panose="020B0503020204020204" pitchFamily="34" charset="-122"/>
                <a:ea typeface="HY헤드라인M" panose="02030600000101010101" pitchFamily="18" charset="-127"/>
              </a:rPr>
              <a:t>스마트 냉장고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Microsoft YaHei UI" panose="020B0503020204020204" pitchFamily="34" charset="-122"/>
              <a:ea typeface="HY헤드라인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6387" y="1781887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냉장고 안에 식재료를 수납할 때 </a:t>
            </a:r>
            <a:r>
              <a:rPr lang="ko-KR" altLang="en-US" sz="16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영상처리를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이용해서 어떤 식재료가 수납 되는지 서버에 저장되고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이 데이터가 냉장고의 패널과 앱에 데이터가 전송되므로 어디서든 냉장고 안의 </a:t>
            </a:r>
            <a:r>
              <a:rPr lang="ko-KR" altLang="en-US" sz="16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식재료들을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확인할 수 있다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363" y="267494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냉장고</a:t>
            </a:r>
          </a:p>
        </p:txBody>
      </p:sp>
    </p:spTree>
    <p:extLst>
      <p:ext uri="{BB962C8B-B14F-4D97-AF65-F5344CB8AC3E}">
        <p14:creationId xmlns:p14="http://schemas.microsoft.com/office/powerpoint/2010/main" val="113529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Foodupdate.php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2" y="1200526"/>
            <a:ext cx="7406640" cy="39429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75907" y="4179957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서버에서 입력된 값들을 수정하는 </a:t>
            </a:r>
            <a:r>
              <a:rPr lang="en-US" altLang="ko-KR" sz="1400" b="1" dirty="0" err="1">
                <a:solidFill>
                  <a:srgbClr val="FF0000"/>
                </a:solidFill>
              </a:rPr>
              <a:t>php</a:t>
            </a:r>
            <a:r>
              <a:rPr lang="ko-KR" altLang="en-US" sz="1400" b="1" dirty="0">
                <a:solidFill>
                  <a:srgbClr val="FF0000"/>
                </a:solidFill>
              </a:rPr>
              <a:t>문이다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7" y="2067695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" y="3075807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77097" y="2139702"/>
            <a:ext cx="3097328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sz="2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</a:t>
            </a:r>
            <a:endParaRPr lang="ko-KR" altLang="en-US" sz="2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6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3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1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7985" y="1851670"/>
            <a:ext cx="4262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Android Things</a:t>
            </a:r>
            <a:r>
              <a:rPr lang="ko-KR" altLang="en-US" dirty="0"/>
              <a:t>는 </a:t>
            </a:r>
            <a:r>
              <a:rPr lang="en-US" altLang="ko-KR" dirty="0">
                <a:latin typeface="+mj-lt"/>
              </a:rPr>
              <a:t>Google I/O2015 </a:t>
            </a:r>
            <a:r>
              <a:rPr lang="ko-KR" altLang="en-US" dirty="0">
                <a:latin typeface="+mj-lt"/>
              </a:rPr>
              <a:t>에서 발표 된 </a:t>
            </a:r>
            <a:r>
              <a:rPr lang="en-US" altLang="ko-KR" dirty="0" err="1">
                <a:latin typeface="+mj-lt"/>
              </a:rPr>
              <a:t>Andorid</a:t>
            </a:r>
            <a:r>
              <a:rPr lang="ko-KR" altLang="en-US" dirty="0">
                <a:latin typeface="+mj-lt"/>
              </a:rPr>
              <a:t> 기반의 </a:t>
            </a:r>
            <a:r>
              <a:rPr lang="en-US" altLang="ko-KR" dirty="0">
                <a:latin typeface="+mj-lt"/>
              </a:rPr>
              <a:t>Google</a:t>
            </a:r>
            <a:r>
              <a:rPr lang="en-US" altLang="ko-KR" dirty="0"/>
              <a:t> </a:t>
            </a:r>
            <a:r>
              <a:rPr lang="ko-KR" altLang="en-US" dirty="0"/>
              <a:t>운영 체제 플랫폼으로</a:t>
            </a:r>
            <a:r>
              <a:rPr lang="en-US" altLang="ko-KR" dirty="0"/>
              <a:t>, </a:t>
            </a:r>
            <a:r>
              <a:rPr lang="ko-KR" altLang="en-US" dirty="0"/>
              <a:t>저전력 및 메모리가 제한된 </a:t>
            </a:r>
            <a:r>
              <a:rPr lang="en-US" altLang="ko-KR" dirty="0" err="1"/>
              <a:t>IoT</a:t>
            </a:r>
            <a:r>
              <a:rPr lang="en-US" altLang="ko-KR" dirty="0"/>
              <a:t>( Internet of Tings</a:t>
            </a:r>
            <a:r>
              <a:rPr lang="ko-KR" altLang="en-US" dirty="0"/>
              <a:t> </a:t>
            </a:r>
            <a:r>
              <a:rPr lang="en-US" altLang="ko-KR" dirty="0"/>
              <a:t>) </a:t>
            </a:r>
            <a:r>
              <a:rPr lang="ko-KR" altLang="en-US" dirty="0"/>
              <a:t>장치와 함께 사용되는 것이 일반적입니다</a:t>
            </a:r>
            <a:r>
              <a:rPr lang="en-US" altLang="ko-KR" dirty="0"/>
              <a:t>. </a:t>
            </a:r>
            <a:r>
              <a:rPr lang="ko-KR" altLang="en-US" dirty="0"/>
              <a:t>다른 </a:t>
            </a:r>
            <a:r>
              <a:rPr lang="en-US" altLang="ko-KR" dirty="0"/>
              <a:t>MCU</a:t>
            </a:r>
            <a:r>
              <a:rPr lang="ko-KR" altLang="en-US" dirty="0"/>
              <a:t> 플랫폼으로 제작되었습니다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  </a:t>
            </a:r>
            <a:endParaRPr lang="ko-KR" altLang="en-US" dirty="0"/>
          </a:p>
        </p:txBody>
      </p:sp>
      <p:pic>
        <p:nvPicPr>
          <p:cNvPr id="1026" name="Picture 2" descr="Android Things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6" y="1563638"/>
            <a:ext cx="344871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5759" y="891124"/>
            <a:ext cx="3384376" cy="274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hlinkClick r:id="rId3"/>
              </a:rPr>
              <a:t>https://partner.android.com/things/console/#/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3CE31-30FB-4929-8685-F6DA30635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74558"/>
            <a:ext cx="4030793" cy="36930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7875711-718C-44E8-8524-D9529DACB897}"/>
              </a:ext>
            </a:extLst>
          </p:cNvPr>
          <p:cNvSpPr/>
          <p:nvPr/>
        </p:nvSpPr>
        <p:spPr>
          <a:xfrm>
            <a:off x="1979712" y="4459686"/>
            <a:ext cx="847734" cy="200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B3328A-7475-4ACC-BA29-02CF7F0A3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210" y="1174559"/>
            <a:ext cx="3069222" cy="36930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1C8D1A-BAD5-4ED5-A8FD-48F6049A8955}"/>
              </a:ext>
            </a:extLst>
          </p:cNvPr>
          <p:cNvSpPr/>
          <p:nvPr/>
        </p:nvSpPr>
        <p:spPr>
          <a:xfrm>
            <a:off x="7612698" y="4353159"/>
            <a:ext cx="603839" cy="323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110D479-3F62-4ABB-A71D-735FF61B5A3B}"/>
              </a:ext>
            </a:extLst>
          </p:cNvPr>
          <p:cNvSpPr/>
          <p:nvPr/>
        </p:nvSpPr>
        <p:spPr>
          <a:xfrm>
            <a:off x="4741483" y="2859782"/>
            <a:ext cx="360040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7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875711-718C-44E8-8524-D9529DACB897}"/>
              </a:ext>
            </a:extLst>
          </p:cNvPr>
          <p:cNvSpPr/>
          <p:nvPr/>
        </p:nvSpPr>
        <p:spPr>
          <a:xfrm>
            <a:off x="1979712" y="4459686"/>
            <a:ext cx="847734" cy="200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110D479-3F62-4ABB-A71D-735FF61B5A3B}"/>
              </a:ext>
            </a:extLst>
          </p:cNvPr>
          <p:cNvSpPr/>
          <p:nvPr/>
        </p:nvSpPr>
        <p:spPr>
          <a:xfrm>
            <a:off x="4427984" y="2859782"/>
            <a:ext cx="360040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88D60-0934-4EEA-B100-C8A3511FD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6"/>
          <a:stretch/>
        </p:blipFill>
        <p:spPr>
          <a:xfrm>
            <a:off x="179512" y="1179619"/>
            <a:ext cx="4056260" cy="3665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3D6831-10B1-4315-901C-89AFAFD243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"/>
          <a:stretch/>
        </p:blipFill>
        <p:spPr>
          <a:xfrm>
            <a:off x="5004048" y="1177181"/>
            <a:ext cx="3933318" cy="366591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1C8D1A-BAD5-4ED5-A8FD-48F6049A8955}"/>
              </a:ext>
            </a:extLst>
          </p:cNvPr>
          <p:cNvSpPr/>
          <p:nvPr/>
        </p:nvSpPr>
        <p:spPr>
          <a:xfrm>
            <a:off x="245246" y="1747119"/>
            <a:ext cx="963068" cy="414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0F16C8-42EA-47AB-AC43-AB987725A0DD}"/>
              </a:ext>
            </a:extLst>
          </p:cNvPr>
          <p:cNvCxnSpPr>
            <a:cxnSpLocks/>
          </p:cNvCxnSpPr>
          <p:nvPr/>
        </p:nvCxnSpPr>
        <p:spPr>
          <a:xfrm>
            <a:off x="8133049" y="3820608"/>
            <a:ext cx="54721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106FD5-C90E-44E8-854A-7533BC808F5A}"/>
              </a:ext>
            </a:extLst>
          </p:cNvPr>
          <p:cNvCxnSpPr>
            <a:cxnSpLocks/>
          </p:cNvCxnSpPr>
          <p:nvPr/>
        </p:nvCxnSpPr>
        <p:spPr>
          <a:xfrm>
            <a:off x="7762934" y="4005665"/>
            <a:ext cx="54721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9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9F267-814D-4CE5-B0D1-25711EEB7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0" y="957705"/>
            <a:ext cx="3686175" cy="1571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2BD0A8-F767-4AAB-8F7E-DAF6788CE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2" y="2667845"/>
            <a:ext cx="3974207" cy="210033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545BF7C-EF68-4072-BC11-3C3F639C45F3}"/>
              </a:ext>
            </a:extLst>
          </p:cNvPr>
          <p:cNvSpPr/>
          <p:nvPr/>
        </p:nvSpPr>
        <p:spPr>
          <a:xfrm>
            <a:off x="4247965" y="2301343"/>
            <a:ext cx="360040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C853D1-0A49-426F-9CFD-2E748D390BB1}"/>
              </a:ext>
            </a:extLst>
          </p:cNvPr>
          <p:cNvSpPr/>
          <p:nvPr/>
        </p:nvSpPr>
        <p:spPr>
          <a:xfrm>
            <a:off x="827584" y="2220599"/>
            <a:ext cx="484097" cy="2084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3AD721-D270-41C3-8264-191EBEDE5AC0}"/>
              </a:ext>
            </a:extLst>
          </p:cNvPr>
          <p:cNvSpPr/>
          <p:nvPr/>
        </p:nvSpPr>
        <p:spPr>
          <a:xfrm>
            <a:off x="557834" y="4578669"/>
            <a:ext cx="249774" cy="156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639109-30F8-484C-93F7-7C2CD3D2FD50}"/>
              </a:ext>
            </a:extLst>
          </p:cNvPr>
          <p:cNvSpPr/>
          <p:nvPr/>
        </p:nvSpPr>
        <p:spPr>
          <a:xfrm>
            <a:off x="697997" y="3190382"/>
            <a:ext cx="3166511" cy="156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84838C0-C213-4AD0-BCFB-B45848F3B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30" y="1134004"/>
            <a:ext cx="3907910" cy="306768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60B8E3-487E-49EA-B2B9-BD2D772E8758}"/>
              </a:ext>
            </a:extLst>
          </p:cNvPr>
          <p:cNvSpPr/>
          <p:nvPr/>
        </p:nvSpPr>
        <p:spPr>
          <a:xfrm>
            <a:off x="5156533" y="3991315"/>
            <a:ext cx="249774" cy="156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-4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545BF7C-EF68-4072-BC11-3C3F639C45F3}"/>
              </a:ext>
            </a:extLst>
          </p:cNvPr>
          <p:cNvSpPr/>
          <p:nvPr/>
        </p:nvSpPr>
        <p:spPr>
          <a:xfrm>
            <a:off x="4247965" y="2701434"/>
            <a:ext cx="360040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0CE98D-61B8-4ECB-85DB-919505557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9293"/>
            <a:ext cx="3829417" cy="30803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66BC98-BCF6-407D-97BA-7BD6D9483C30}"/>
              </a:ext>
            </a:extLst>
          </p:cNvPr>
          <p:cNvSpPr/>
          <p:nvPr/>
        </p:nvSpPr>
        <p:spPr>
          <a:xfrm>
            <a:off x="497765" y="4138154"/>
            <a:ext cx="249774" cy="156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683E68-B3CE-41B1-AE4D-31080A974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507905"/>
            <a:ext cx="3860008" cy="25922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AF6721-108C-4A35-B243-2691FD19853F}"/>
              </a:ext>
            </a:extLst>
          </p:cNvPr>
          <p:cNvSpPr/>
          <p:nvPr/>
        </p:nvSpPr>
        <p:spPr>
          <a:xfrm>
            <a:off x="5113643" y="3824455"/>
            <a:ext cx="275413" cy="156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-5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4D6F6C-652B-4AB7-AD59-E515BF1F4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03598"/>
            <a:ext cx="6912768" cy="252323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D88BDB-A0F7-400D-A420-8EB51CBF56A1}"/>
              </a:ext>
            </a:extLst>
          </p:cNvPr>
          <p:cNvSpPr/>
          <p:nvPr/>
        </p:nvSpPr>
        <p:spPr>
          <a:xfrm>
            <a:off x="1619072" y="1902213"/>
            <a:ext cx="857149" cy="2536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663BEC-F584-4353-866C-0EC9BD767681}"/>
              </a:ext>
            </a:extLst>
          </p:cNvPr>
          <p:cNvSpPr txBox="1"/>
          <p:nvPr/>
        </p:nvSpPr>
        <p:spPr>
          <a:xfrm>
            <a:off x="1115616" y="4020482"/>
            <a:ext cx="5602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SD</a:t>
            </a:r>
            <a:r>
              <a:rPr lang="ko-KR" altLang="en-US" sz="1600" dirty="0">
                <a:solidFill>
                  <a:srgbClr val="FF0000"/>
                </a:solidFill>
              </a:rPr>
              <a:t>카드 메모리용량에 맞게 설정 </a:t>
            </a:r>
            <a:r>
              <a:rPr lang="en-US" altLang="ko-KR" sz="1600" dirty="0">
                <a:solidFill>
                  <a:srgbClr val="FF0000"/>
                </a:solidFill>
              </a:rPr>
              <a:t>ex) 8GB = 8*1024 = 8192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BC6A3F-BE08-485C-BB1A-F94165E946A8}"/>
              </a:ext>
            </a:extLst>
          </p:cNvPr>
          <p:cNvSpPr/>
          <p:nvPr/>
        </p:nvSpPr>
        <p:spPr>
          <a:xfrm>
            <a:off x="1298698" y="3269365"/>
            <a:ext cx="857149" cy="2536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2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-6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45441C-5365-449F-B55D-62283820D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03598"/>
            <a:ext cx="5688632" cy="1993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415E3D-3A2B-4BB6-BD1B-011DFCEE8E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9" r="886"/>
          <a:stretch/>
        </p:blipFill>
        <p:spPr>
          <a:xfrm>
            <a:off x="6732240" y="1203598"/>
            <a:ext cx="2160240" cy="199305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A589D33-0AFC-4C72-B9D5-8C7B5A318E93}"/>
              </a:ext>
            </a:extLst>
          </p:cNvPr>
          <p:cNvSpPr/>
          <p:nvPr/>
        </p:nvSpPr>
        <p:spPr>
          <a:xfrm>
            <a:off x="6215025" y="2092113"/>
            <a:ext cx="360040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48ABA4-F389-45BC-8297-B69B3779EF9A}"/>
              </a:ext>
            </a:extLst>
          </p:cNvPr>
          <p:cNvSpPr/>
          <p:nvPr/>
        </p:nvSpPr>
        <p:spPr>
          <a:xfrm>
            <a:off x="4008526" y="2768781"/>
            <a:ext cx="1638061" cy="1679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0DA707-EED4-4EC6-9A57-BF02F66D64B4}"/>
              </a:ext>
            </a:extLst>
          </p:cNvPr>
          <p:cNvSpPr/>
          <p:nvPr/>
        </p:nvSpPr>
        <p:spPr>
          <a:xfrm>
            <a:off x="6937498" y="2934530"/>
            <a:ext cx="898309" cy="1690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8FB810-A09C-4283-BFD4-97C28B6D90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7"/>
          <a:stretch/>
        </p:blipFill>
        <p:spPr>
          <a:xfrm>
            <a:off x="831359" y="3762941"/>
            <a:ext cx="7481281" cy="101421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723903-8F0D-4CB4-9EB3-47D825F83C04}"/>
              </a:ext>
            </a:extLst>
          </p:cNvPr>
          <p:cNvSpPr/>
          <p:nvPr/>
        </p:nvSpPr>
        <p:spPr>
          <a:xfrm>
            <a:off x="5722748" y="4336164"/>
            <a:ext cx="2106385" cy="1824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F498684-D79B-47D2-B810-F7D096B9205E}"/>
              </a:ext>
            </a:extLst>
          </p:cNvPr>
          <p:cNvSpPr/>
          <p:nvPr/>
        </p:nvSpPr>
        <p:spPr>
          <a:xfrm rot="5400000">
            <a:off x="7206632" y="3368318"/>
            <a:ext cx="360040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3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-7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42BF0B-444F-4116-AA94-CE4A48922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1057" r="1941" b="1291"/>
          <a:stretch/>
        </p:blipFill>
        <p:spPr>
          <a:xfrm>
            <a:off x="400641" y="987574"/>
            <a:ext cx="2916737" cy="3210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5318CB-DFAD-4FB7-A50A-EE6AFAC7C504}"/>
              </a:ext>
            </a:extLst>
          </p:cNvPr>
          <p:cNvSpPr/>
          <p:nvPr/>
        </p:nvSpPr>
        <p:spPr>
          <a:xfrm>
            <a:off x="488772" y="1513850"/>
            <a:ext cx="2729851" cy="1735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CF5C31-4DF2-490B-A077-BD27F3B4F13D}"/>
              </a:ext>
            </a:extLst>
          </p:cNvPr>
          <p:cNvSpPr/>
          <p:nvPr/>
        </p:nvSpPr>
        <p:spPr>
          <a:xfrm>
            <a:off x="2730276" y="3855470"/>
            <a:ext cx="547056" cy="1689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F93241-B1AE-49D0-BA2C-A0BC3E383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613082"/>
            <a:ext cx="2825548" cy="19173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734F59-4C3C-4782-9474-B8F6276FC7FF}"/>
              </a:ext>
            </a:extLst>
          </p:cNvPr>
          <p:cNvSpPr/>
          <p:nvPr/>
        </p:nvSpPr>
        <p:spPr>
          <a:xfrm>
            <a:off x="4718838" y="3288142"/>
            <a:ext cx="427165" cy="1225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B6A6F6-E720-4B83-9A5F-2E22DF856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028825"/>
            <a:ext cx="1562100" cy="10858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ED7687-F917-4C28-8892-EB151F6F0448}"/>
              </a:ext>
            </a:extLst>
          </p:cNvPr>
          <p:cNvSpPr/>
          <p:nvPr/>
        </p:nvSpPr>
        <p:spPr>
          <a:xfrm>
            <a:off x="7781299" y="2833166"/>
            <a:ext cx="681907" cy="1770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9D3F759-0C96-4FBE-9FCB-947525A93161}"/>
              </a:ext>
            </a:extLst>
          </p:cNvPr>
          <p:cNvSpPr/>
          <p:nvPr/>
        </p:nvSpPr>
        <p:spPr>
          <a:xfrm>
            <a:off x="3385077" y="2517744"/>
            <a:ext cx="255128" cy="108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5305BCF-CFE1-4F89-BDC8-4D120AD862C2}"/>
              </a:ext>
            </a:extLst>
          </p:cNvPr>
          <p:cNvSpPr/>
          <p:nvPr/>
        </p:nvSpPr>
        <p:spPr>
          <a:xfrm>
            <a:off x="6649298" y="2517744"/>
            <a:ext cx="255128" cy="108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대각선 방향의 모서리가 잘린 사각형 1"/>
          <p:cNvSpPr/>
          <p:nvPr/>
        </p:nvSpPr>
        <p:spPr>
          <a:xfrm>
            <a:off x="490363" y="916340"/>
            <a:ext cx="8208912" cy="2808312"/>
          </a:xfrm>
          <a:prstGeom prst="snip2DiagRect">
            <a:avLst/>
          </a:prstGeom>
          <a:solidFill>
            <a:srgbClr val="F2F2F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대각선 방향의 모서리가 잘린 사각형 2"/>
          <p:cNvSpPr/>
          <p:nvPr/>
        </p:nvSpPr>
        <p:spPr>
          <a:xfrm>
            <a:off x="490363" y="916340"/>
            <a:ext cx="8208912" cy="43204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363" y="916340"/>
            <a:ext cx="1633365" cy="432048"/>
          </a:xfrm>
          <a:prstGeom prst="rect">
            <a:avLst/>
          </a:prstGeom>
          <a:solidFill>
            <a:srgbClr val="7D7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993677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CONTENTS 1 ::  </a:t>
            </a:r>
            <a:r>
              <a:rPr lang="ko-KR" altLang="en-US" sz="11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Microsoft YaHei UI" panose="020B0503020204020204" pitchFamily="34" charset="-122"/>
                <a:ea typeface="HY헤드라인M" panose="02030600000101010101" pitchFamily="18" charset="-127"/>
              </a:rPr>
              <a:t>주제선정이유</a:t>
            </a:r>
            <a:endParaRPr lang="en-US" altLang="ko-KR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ko-KR" altLang="en-US" sz="11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Microsoft YaHei UI" panose="020B0503020204020204" pitchFamily="34" charset="-122"/>
              <a:ea typeface="HY헤드라인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6386" y="1781887"/>
            <a:ext cx="7898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주부들이 장을 볼 때 무엇을 사야 할지 적어왔으면 문제가 되지 않겠지만 사야 할 </a:t>
            </a:r>
            <a:r>
              <a:rPr lang="ko-KR" altLang="en-US" sz="16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식재료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목록을 준비하지 않은 경우 집에 있는 </a:t>
            </a:r>
            <a:r>
              <a:rPr lang="ko-KR" altLang="en-US" sz="1600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식재료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중 무엇이 부족한 지 알 수 없다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그럴 경우 핸드폰으로 실시간 냉장고 속 재료들을 확인하여 장을 본다면 편리할 것 같아 이 주제를 선정했다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6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363" y="267494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냉장고</a:t>
            </a:r>
          </a:p>
        </p:txBody>
      </p:sp>
    </p:spTree>
    <p:extLst>
      <p:ext uri="{BB962C8B-B14F-4D97-AF65-F5344CB8AC3E}">
        <p14:creationId xmlns:p14="http://schemas.microsoft.com/office/powerpoint/2010/main" val="370616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-8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7D1D3-3531-4AAD-9129-AC1DE843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3"/>
          <a:stretch/>
        </p:blipFill>
        <p:spPr>
          <a:xfrm>
            <a:off x="395536" y="1359103"/>
            <a:ext cx="3898541" cy="2425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B1462-B1A6-437A-AC2C-B87CAABAC8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3"/>
          <a:stretch/>
        </p:blipFill>
        <p:spPr>
          <a:xfrm>
            <a:off x="4849923" y="1359103"/>
            <a:ext cx="3898541" cy="24252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AE3C7-17FE-4DD5-9D7C-8947EC4FED4C}"/>
              </a:ext>
            </a:extLst>
          </p:cNvPr>
          <p:cNvSpPr/>
          <p:nvPr/>
        </p:nvSpPr>
        <p:spPr>
          <a:xfrm>
            <a:off x="5364088" y="3075806"/>
            <a:ext cx="2808312" cy="5760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52990B2-9EB4-4093-8F4A-2F5E655B6B57}"/>
              </a:ext>
            </a:extLst>
          </p:cNvPr>
          <p:cNvSpPr/>
          <p:nvPr/>
        </p:nvSpPr>
        <p:spPr>
          <a:xfrm>
            <a:off x="4444436" y="2517744"/>
            <a:ext cx="255128" cy="108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080D9C-813E-4B3D-809B-7F0C69661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7" b="15413"/>
          <a:stretch/>
        </p:blipFill>
        <p:spPr>
          <a:xfrm>
            <a:off x="4849923" y="1359104"/>
            <a:ext cx="4020587" cy="242529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-9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259E5E-2CA7-41E3-9B3A-1463291FC0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0"/>
          <a:stretch/>
        </p:blipFill>
        <p:spPr>
          <a:xfrm>
            <a:off x="395535" y="1359103"/>
            <a:ext cx="3898541" cy="24367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B8128ED-D925-4968-9B80-4DC103A4D19A}"/>
              </a:ext>
            </a:extLst>
          </p:cNvPr>
          <p:cNvSpPr/>
          <p:nvPr/>
        </p:nvSpPr>
        <p:spPr>
          <a:xfrm>
            <a:off x="4444435" y="2517744"/>
            <a:ext cx="255128" cy="108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A3960-96D9-4A03-BF81-A8DC37AD25A9}"/>
              </a:ext>
            </a:extLst>
          </p:cNvPr>
          <p:cNvSpPr/>
          <p:nvPr/>
        </p:nvSpPr>
        <p:spPr>
          <a:xfrm>
            <a:off x="827584" y="2283718"/>
            <a:ext cx="3024336" cy="5040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8FD881-BE12-4B4C-9F7C-F57163CAE9C4}"/>
              </a:ext>
            </a:extLst>
          </p:cNvPr>
          <p:cNvSpPr/>
          <p:nvPr/>
        </p:nvSpPr>
        <p:spPr>
          <a:xfrm>
            <a:off x="5436096" y="2427734"/>
            <a:ext cx="2880320" cy="4320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7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-10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B2206D-9FE9-4951-ACE1-15F45990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8" b="17053"/>
          <a:stretch/>
        </p:blipFill>
        <p:spPr>
          <a:xfrm>
            <a:off x="1774403" y="1064172"/>
            <a:ext cx="5595194" cy="32311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DF7CC6-EFA5-4CD1-AADC-82A5999344B6}"/>
              </a:ext>
            </a:extLst>
          </p:cNvPr>
          <p:cNvSpPr/>
          <p:nvPr/>
        </p:nvSpPr>
        <p:spPr>
          <a:xfrm>
            <a:off x="2627784" y="2571750"/>
            <a:ext cx="3672408" cy="5760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4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75D81E-6CB2-4050-A4CC-B302D70E0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98535"/>
            <a:ext cx="4104456" cy="294643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54C9921-97F6-4676-82D2-2FCDC90742BD}"/>
              </a:ext>
            </a:extLst>
          </p:cNvPr>
          <p:cNvSpPr/>
          <p:nvPr/>
        </p:nvSpPr>
        <p:spPr>
          <a:xfrm>
            <a:off x="4768472" y="2517744"/>
            <a:ext cx="255128" cy="108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D7A36-FF34-48C8-9D10-17B2C0D2A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70434"/>
            <a:ext cx="2526615" cy="2802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36590-57C8-4B3F-82B4-70B35E1527CC}"/>
              </a:ext>
            </a:extLst>
          </p:cNvPr>
          <p:cNvSpPr/>
          <p:nvPr/>
        </p:nvSpPr>
        <p:spPr>
          <a:xfrm>
            <a:off x="405191" y="1937677"/>
            <a:ext cx="589302" cy="118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FEE61B-8117-479E-9A52-793659346AB7}"/>
              </a:ext>
            </a:extLst>
          </p:cNvPr>
          <p:cNvSpPr/>
          <p:nvPr/>
        </p:nvSpPr>
        <p:spPr>
          <a:xfrm>
            <a:off x="6871623" y="3458340"/>
            <a:ext cx="777300" cy="1058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2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54C9921-97F6-4676-82D2-2FCDC90742BD}"/>
              </a:ext>
            </a:extLst>
          </p:cNvPr>
          <p:cNvSpPr/>
          <p:nvPr/>
        </p:nvSpPr>
        <p:spPr>
          <a:xfrm>
            <a:off x="3580340" y="2517742"/>
            <a:ext cx="255128" cy="108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240A6-DB92-4B8B-AF3B-A2A5DAF03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70797"/>
            <a:ext cx="2736304" cy="3001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A9CF5A-E17A-4B19-A8D9-D973AC7F9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70796"/>
            <a:ext cx="3147158" cy="300190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72A693-6DC5-4C74-ADD0-598E6DA9665A}"/>
              </a:ext>
            </a:extLst>
          </p:cNvPr>
          <p:cNvSpPr/>
          <p:nvPr/>
        </p:nvSpPr>
        <p:spPr>
          <a:xfrm>
            <a:off x="572051" y="3025613"/>
            <a:ext cx="2271265" cy="104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046470-ACC4-4C45-8299-44638A0241ED}"/>
              </a:ext>
            </a:extLst>
          </p:cNvPr>
          <p:cNvSpPr/>
          <p:nvPr/>
        </p:nvSpPr>
        <p:spPr>
          <a:xfrm>
            <a:off x="4422097" y="2530591"/>
            <a:ext cx="2325775" cy="1058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65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54C9921-97F6-4676-82D2-2FCDC90742BD}"/>
              </a:ext>
            </a:extLst>
          </p:cNvPr>
          <p:cNvSpPr/>
          <p:nvPr/>
        </p:nvSpPr>
        <p:spPr>
          <a:xfrm>
            <a:off x="4497859" y="2715764"/>
            <a:ext cx="255128" cy="108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B5AA90-79FC-4715-A4DC-B3F4E185A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08602"/>
            <a:ext cx="3779254" cy="7223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32C023-BF10-4CF4-966F-246FA6C3565F}"/>
              </a:ext>
            </a:extLst>
          </p:cNvPr>
          <p:cNvSpPr/>
          <p:nvPr/>
        </p:nvSpPr>
        <p:spPr>
          <a:xfrm>
            <a:off x="1245346" y="2913663"/>
            <a:ext cx="208860" cy="104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2823DE-7728-4768-BCF5-BEF8AEC11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154930"/>
            <a:ext cx="3312368" cy="322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-14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C07A64-FAA1-4C41-930A-57CC95225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73" y="939162"/>
            <a:ext cx="4032448" cy="1548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734195-9581-4950-B853-63BFF86A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59" y="2945712"/>
            <a:ext cx="4037061" cy="15736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3F519-E79F-49A0-B0C0-37BCBBF5F3D4}"/>
              </a:ext>
            </a:extLst>
          </p:cNvPr>
          <p:cNvSpPr/>
          <p:nvPr/>
        </p:nvSpPr>
        <p:spPr>
          <a:xfrm>
            <a:off x="3804735" y="1275607"/>
            <a:ext cx="983289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1BE2C8-CBFD-41D6-8441-DEDBBD3314DD}"/>
              </a:ext>
            </a:extLst>
          </p:cNvPr>
          <p:cNvSpPr/>
          <p:nvPr/>
        </p:nvSpPr>
        <p:spPr>
          <a:xfrm>
            <a:off x="3734924" y="3255290"/>
            <a:ext cx="1858267" cy="1420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EE942B-1B51-42C4-BE20-DE39E81C5B16}"/>
              </a:ext>
            </a:extLst>
          </p:cNvPr>
          <p:cNvSpPr/>
          <p:nvPr/>
        </p:nvSpPr>
        <p:spPr>
          <a:xfrm>
            <a:off x="3727138" y="3721389"/>
            <a:ext cx="2253171" cy="1497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8FE97-E0ED-40DE-90CC-44A9E296D3F5}"/>
              </a:ext>
            </a:extLst>
          </p:cNvPr>
          <p:cNvSpPr txBox="1"/>
          <p:nvPr/>
        </p:nvSpPr>
        <p:spPr>
          <a:xfrm>
            <a:off x="2483768" y="2532306"/>
            <a:ext cx="4515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adb</a:t>
            </a:r>
            <a:r>
              <a:rPr lang="en-US" altLang="ko-KR" sz="1400" dirty="0">
                <a:solidFill>
                  <a:srgbClr val="FF0000"/>
                </a:solidFill>
              </a:rPr>
              <a:t> devices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ko-KR" altLang="en-US" sz="1400" dirty="0" err="1">
                <a:solidFill>
                  <a:srgbClr val="FF0000"/>
                </a:solidFill>
              </a:rPr>
              <a:t>에뮬이나</a:t>
            </a:r>
            <a:r>
              <a:rPr lang="ko-KR" altLang="en-US" sz="1400" dirty="0">
                <a:solidFill>
                  <a:srgbClr val="FF0000"/>
                </a:solidFill>
              </a:rPr>
              <a:t> 단말 연결을 확인하는 명령어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F35E7F-CD3E-4D28-A24F-49701F3EB82F}"/>
              </a:ext>
            </a:extLst>
          </p:cNvPr>
          <p:cNvSpPr txBox="1"/>
          <p:nvPr/>
        </p:nvSpPr>
        <p:spPr>
          <a:xfrm>
            <a:off x="2483768" y="4582547"/>
            <a:ext cx="412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adb</a:t>
            </a:r>
            <a:r>
              <a:rPr lang="en-US" altLang="ko-KR" sz="1400" dirty="0">
                <a:solidFill>
                  <a:srgbClr val="FF0000"/>
                </a:solidFill>
              </a:rPr>
              <a:t> connect IP</a:t>
            </a:r>
            <a:r>
              <a:rPr lang="ko-KR" altLang="en-US" sz="1400" dirty="0">
                <a:solidFill>
                  <a:srgbClr val="FF0000"/>
                </a:solidFill>
              </a:rPr>
              <a:t>주소로 단말 연결</a:t>
            </a:r>
            <a:r>
              <a:rPr lang="en-US" altLang="ko-KR" sz="1400" dirty="0">
                <a:solidFill>
                  <a:srgbClr val="FF0000"/>
                </a:solidFill>
              </a:rPr>
              <a:t> (</a:t>
            </a:r>
            <a:r>
              <a:rPr lang="ko-KR" altLang="en-US" sz="1400" dirty="0">
                <a:solidFill>
                  <a:srgbClr val="FF0000"/>
                </a:solidFill>
              </a:rPr>
              <a:t>기본포트</a:t>
            </a:r>
            <a:r>
              <a:rPr lang="en-US" altLang="ko-KR" sz="1400" dirty="0">
                <a:solidFill>
                  <a:srgbClr val="FF0000"/>
                </a:solidFill>
              </a:rPr>
              <a:t>:5555)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-15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33B120-19AB-4736-B9EE-DC56F608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6"/>
          <a:stretch/>
        </p:blipFill>
        <p:spPr>
          <a:xfrm>
            <a:off x="395536" y="2005407"/>
            <a:ext cx="2664296" cy="11326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4F3A1-EC83-4B8E-A62A-CE884FF196A7}"/>
              </a:ext>
            </a:extLst>
          </p:cNvPr>
          <p:cNvSpPr/>
          <p:nvPr/>
        </p:nvSpPr>
        <p:spPr>
          <a:xfrm>
            <a:off x="1317447" y="2256752"/>
            <a:ext cx="778331" cy="1327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0A7B6A0-F918-41B5-9B44-5EEDB732977E}"/>
              </a:ext>
            </a:extLst>
          </p:cNvPr>
          <p:cNvCxnSpPr>
            <a:cxnSpLocks/>
          </p:cNvCxnSpPr>
          <p:nvPr/>
        </p:nvCxnSpPr>
        <p:spPr>
          <a:xfrm>
            <a:off x="408885" y="2682393"/>
            <a:ext cx="199391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3E9EDFD-90CC-44F1-8F10-2AF9B027F046}"/>
              </a:ext>
            </a:extLst>
          </p:cNvPr>
          <p:cNvSpPr/>
          <p:nvPr/>
        </p:nvSpPr>
        <p:spPr>
          <a:xfrm>
            <a:off x="3472328" y="2517744"/>
            <a:ext cx="255128" cy="108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7ADA26-E612-493E-BD77-442AE7EB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015592"/>
            <a:ext cx="4123703" cy="311231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7B545C-C475-4BCA-8661-9CB49DD12301}"/>
              </a:ext>
            </a:extLst>
          </p:cNvPr>
          <p:cNvSpPr/>
          <p:nvPr/>
        </p:nvSpPr>
        <p:spPr>
          <a:xfrm>
            <a:off x="4573467" y="3283504"/>
            <a:ext cx="3315736" cy="2806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9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5536" y="321592"/>
            <a:ext cx="24319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-16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4EA55B-FB57-45D5-93D9-48FA850B7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3632730" cy="28803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7DDA04-7A42-4439-B217-C033EDD1EB32}"/>
              </a:ext>
            </a:extLst>
          </p:cNvPr>
          <p:cNvSpPr/>
          <p:nvPr/>
        </p:nvSpPr>
        <p:spPr>
          <a:xfrm>
            <a:off x="441980" y="1501426"/>
            <a:ext cx="3535993" cy="1404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020CEDD-166E-4CA4-9640-99469ED9B1C5}"/>
              </a:ext>
            </a:extLst>
          </p:cNvPr>
          <p:cNvSpPr/>
          <p:nvPr/>
        </p:nvSpPr>
        <p:spPr>
          <a:xfrm>
            <a:off x="4211960" y="2517744"/>
            <a:ext cx="255128" cy="108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558ACA-5C56-48AF-8DC7-A72B047B77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 b="13201"/>
          <a:stretch/>
        </p:blipFill>
        <p:spPr>
          <a:xfrm>
            <a:off x="4860032" y="1544278"/>
            <a:ext cx="3317145" cy="20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2">
            <a:extLst>
              <a:ext uri="{FF2B5EF4-FFF2-40B4-BE49-F238E27FC236}">
                <a16:creationId xmlns:a16="http://schemas.microsoft.com/office/drawing/2014/main" id="{A18A46A6-6BAC-4776-A82F-65EAF86C4E1D}"/>
              </a:ext>
            </a:extLst>
          </p:cNvPr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6BEEE-AA53-4189-B56D-BC371D63A9C1}"/>
              </a:ext>
            </a:extLst>
          </p:cNvPr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AndroidManifest.xml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06DE40-EB8F-4E7C-8D7C-3CEC9913D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1" y="951901"/>
            <a:ext cx="6413864" cy="41398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CCBD1F-B4E9-4418-8D3F-71378ECDFBE0}"/>
              </a:ext>
            </a:extLst>
          </p:cNvPr>
          <p:cNvSpPr/>
          <p:nvPr/>
        </p:nvSpPr>
        <p:spPr>
          <a:xfrm>
            <a:off x="848883" y="1916661"/>
            <a:ext cx="4324009" cy="219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1CB92C-E0A2-4F90-AEC4-75E2820F3DA0}"/>
              </a:ext>
            </a:extLst>
          </p:cNvPr>
          <p:cNvSpPr/>
          <p:nvPr/>
        </p:nvSpPr>
        <p:spPr>
          <a:xfrm>
            <a:off x="1354381" y="3561107"/>
            <a:ext cx="4797538" cy="219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5D4A7-2888-4999-9FC9-6B7F6DFE76D6}"/>
              </a:ext>
            </a:extLst>
          </p:cNvPr>
          <p:cNvSpPr txBox="1"/>
          <p:nvPr/>
        </p:nvSpPr>
        <p:spPr>
          <a:xfrm>
            <a:off x="4375907" y="2192937"/>
            <a:ext cx="443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Android Things </a:t>
            </a:r>
            <a:r>
              <a:rPr lang="ko-KR" altLang="en-US" b="1" dirty="0">
                <a:solidFill>
                  <a:srgbClr val="FF0000"/>
                </a:solidFill>
              </a:rPr>
              <a:t>사용시 </a:t>
            </a:r>
            <a:r>
              <a:rPr lang="ko-KR" altLang="en-US" b="1" dirty="0" err="1">
                <a:solidFill>
                  <a:srgbClr val="FF0000"/>
                </a:solidFill>
              </a:rPr>
              <a:t>추가해야할</a:t>
            </a:r>
            <a:r>
              <a:rPr lang="ko-KR" altLang="en-US" b="1" dirty="0">
                <a:solidFill>
                  <a:srgbClr val="FF0000"/>
                </a:solidFill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9397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3009607" y="1851670"/>
            <a:ext cx="3097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유사제품</a:t>
            </a:r>
          </a:p>
        </p:txBody>
      </p:sp>
    </p:spTree>
    <p:extLst>
      <p:ext uri="{BB962C8B-B14F-4D97-AF65-F5344CB8AC3E}">
        <p14:creationId xmlns:p14="http://schemas.microsoft.com/office/powerpoint/2010/main" val="39947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2">
            <a:extLst>
              <a:ext uri="{FF2B5EF4-FFF2-40B4-BE49-F238E27FC236}">
                <a16:creationId xmlns:a16="http://schemas.microsoft.com/office/drawing/2014/main" id="{AE5C0675-F11B-4BF6-8BA8-A1C0AEADABD9}"/>
              </a:ext>
            </a:extLst>
          </p:cNvPr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DD277-2FC4-4429-83BC-BF0A6F106C03}"/>
              </a:ext>
            </a:extLst>
          </p:cNvPr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Build.gradle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module:app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554A73-0AAB-4636-BB35-AE75234E2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5" y="843616"/>
            <a:ext cx="6028508" cy="42117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455430-E3BC-4E57-9AA8-DCFB2A6A9D40}"/>
              </a:ext>
            </a:extLst>
          </p:cNvPr>
          <p:cNvSpPr/>
          <p:nvPr/>
        </p:nvSpPr>
        <p:spPr>
          <a:xfrm>
            <a:off x="1874368" y="4434527"/>
            <a:ext cx="3683879" cy="18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55283-3407-4DDD-8AEA-DF73328F08E3}"/>
              </a:ext>
            </a:extLst>
          </p:cNvPr>
          <p:cNvSpPr txBox="1"/>
          <p:nvPr/>
        </p:nvSpPr>
        <p:spPr>
          <a:xfrm>
            <a:off x="3716308" y="3131552"/>
            <a:ext cx="3723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Android Things </a:t>
            </a:r>
            <a:r>
              <a:rPr lang="ko-KR" altLang="en-US" sz="1500" b="1" dirty="0">
                <a:solidFill>
                  <a:srgbClr val="FF0000"/>
                </a:solidFill>
              </a:rPr>
              <a:t>사용시 </a:t>
            </a:r>
            <a:r>
              <a:rPr lang="ko-KR" altLang="en-US" sz="1500" b="1" dirty="0" err="1">
                <a:solidFill>
                  <a:srgbClr val="FF0000"/>
                </a:solidFill>
              </a:rPr>
              <a:t>추가해야할</a:t>
            </a:r>
            <a:r>
              <a:rPr lang="ko-KR" altLang="en-US" sz="1500" b="1" dirty="0">
                <a:solidFill>
                  <a:srgbClr val="FF0000"/>
                </a:solidFill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234814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2">
            <a:extLst>
              <a:ext uri="{FF2B5EF4-FFF2-40B4-BE49-F238E27FC236}">
                <a16:creationId xmlns:a16="http://schemas.microsoft.com/office/drawing/2014/main" id="{A18A46A6-6BAC-4776-A82F-65EAF86C4E1D}"/>
              </a:ext>
            </a:extLst>
          </p:cNvPr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6BEEE-AA53-4189-B56D-BC371D63A9C1}"/>
              </a:ext>
            </a:extLst>
          </p:cNvPr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activity_food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2" y="843615"/>
            <a:ext cx="4086845" cy="41904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46" y="843616"/>
            <a:ext cx="4329717" cy="41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9723" y="325907"/>
            <a:ext cx="3312368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9909" y="37536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Things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동작 확인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7551" y="274321"/>
            <a:ext cx="31367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2913397" y="2067694"/>
            <a:ext cx="3348864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RaspberryPi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환경구축</a:t>
            </a:r>
          </a:p>
        </p:txBody>
      </p:sp>
    </p:spTree>
    <p:extLst>
      <p:ext uri="{BB962C8B-B14F-4D97-AF65-F5344CB8AC3E}">
        <p14:creationId xmlns:p14="http://schemas.microsoft.com/office/powerpoint/2010/main" val="28071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8024" y="987574"/>
            <a:ext cx="539212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solidFill>
                  <a:srgbClr val="0000FF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https://www.raspberrypi.org/downloads/raspbian/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1574003"/>
            <a:ext cx="5672270" cy="286995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47486" y="2427734"/>
            <a:ext cx="720080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8024" y="4641692"/>
            <a:ext cx="646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위의 홈페이지에 들어가서 </a:t>
            </a:r>
            <a:r>
              <a:rPr lang="en-US" altLang="ko-KR" dirty="0" err="1"/>
              <a:t>Raspbian</a:t>
            </a:r>
            <a:r>
              <a:rPr lang="ko-KR" altLang="en-US" dirty="0"/>
              <a:t>을 다운로드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71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8" y="4620310"/>
            <a:ext cx="777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다운로드 받은 </a:t>
            </a:r>
            <a:r>
              <a:rPr lang="en-US" altLang="ko-KR" dirty="0"/>
              <a:t>2018-11-13-raspbian-stretch </a:t>
            </a:r>
            <a:r>
              <a:rPr lang="ko-KR" altLang="en-US" dirty="0"/>
              <a:t>파일의 압축을 풀어줍니다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909052"/>
            <a:ext cx="6248334" cy="35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6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262" y="4188510"/>
            <a:ext cx="790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SD Card</a:t>
            </a:r>
            <a:r>
              <a:rPr lang="ko-KR" altLang="en-US" dirty="0"/>
              <a:t>포맷을 하기 위해 </a:t>
            </a:r>
            <a:r>
              <a:rPr lang="en-US" altLang="ko-KR" dirty="0"/>
              <a:t>Formatter(For Windows)</a:t>
            </a:r>
            <a:r>
              <a:rPr lang="ko-KR" altLang="en-US" dirty="0"/>
              <a:t>을 다운로드 받습니다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9552" y="915566"/>
            <a:ext cx="497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https://www.sdcard.org/downloads/formatter/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2" y="1844351"/>
            <a:ext cx="7239178" cy="225311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55576" y="2413130"/>
            <a:ext cx="3456384" cy="1022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2262" y="4558725"/>
            <a:ext cx="7766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</a:rPr>
              <a:t>다른 </a:t>
            </a:r>
            <a:r>
              <a:rPr lang="en-US" altLang="ko-KR" sz="1600" dirty="0">
                <a:solidFill>
                  <a:srgbClr val="FF0000"/>
                </a:solidFill>
              </a:rPr>
              <a:t>SD Card Formatter</a:t>
            </a:r>
            <a:r>
              <a:rPr lang="ko-KR" altLang="en-US" sz="1600" dirty="0">
                <a:solidFill>
                  <a:srgbClr val="FF0000"/>
                </a:solidFill>
              </a:rPr>
              <a:t>보다 이 프로그램을 추천합니다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다른 프로그램을 썼을 때 </a:t>
            </a:r>
            <a:r>
              <a:rPr lang="en-US" altLang="ko-KR" sz="1600" dirty="0">
                <a:solidFill>
                  <a:srgbClr val="FF0000"/>
                </a:solidFill>
              </a:rPr>
              <a:t>SD Card</a:t>
            </a:r>
            <a:r>
              <a:rPr lang="ko-KR" altLang="en-US" sz="1600" dirty="0">
                <a:solidFill>
                  <a:srgbClr val="FF0000"/>
                </a:solidFill>
              </a:rPr>
              <a:t>의 용량이 </a:t>
            </a:r>
            <a:r>
              <a:rPr lang="en-US" altLang="ko-KR" sz="1600" dirty="0">
                <a:solidFill>
                  <a:srgbClr val="FF0000"/>
                </a:solidFill>
              </a:rPr>
              <a:t>32G</a:t>
            </a:r>
            <a:r>
              <a:rPr lang="ko-KR" altLang="en-US" sz="1600" dirty="0">
                <a:solidFill>
                  <a:srgbClr val="FF0000"/>
                </a:solidFill>
              </a:rPr>
              <a:t>에서 </a:t>
            </a:r>
            <a:r>
              <a:rPr lang="en-US" altLang="ko-KR" sz="1600" dirty="0">
                <a:solidFill>
                  <a:srgbClr val="FF0000"/>
                </a:solidFill>
              </a:rPr>
              <a:t>30MB</a:t>
            </a:r>
            <a:r>
              <a:rPr lang="ko-KR" altLang="en-US" sz="1600" dirty="0">
                <a:solidFill>
                  <a:srgbClr val="FF0000"/>
                </a:solidFill>
              </a:rPr>
              <a:t>가 됐습니다</a:t>
            </a:r>
            <a:r>
              <a:rPr lang="en-US" altLang="ko-KR" sz="1600" dirty="0">
                <a:solidFill>
                  <a:srgbClr val="FF0000"/>
                </a:solidFill>
              </a:rPr>
              <a:t>).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7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-4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922" y="4296913"/>
            <a:ext cx="776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다운로드 받은 </a:t>
            </a:r>
            <a:r>
              <a:rPr lang="en-US" altLang="ko-KR" dirty="0"/>
              <a:t>SDCardFormatterv5_winEN </a:t>
            </a:r>
            <a:r>
              <a:rPr lang="ko-KR" altLang="en-US" dirty="0"/>
              <a:t>파일의 압축을 풀어줍니다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2" y="875036"/>
            <a:ext cx="5384238" cy="34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4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-5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922" y="4296913"/>
            <a:ext cx="776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압축을 푼 폴더에서 </a:t>
            </a:r>
            <a:r>
              <a:rPr lang="en-US" altLang="ko-KR" dirty="0"/>
              <a:t>SD Card Formatter 5.0.1 Setup</a:t>
            </a:r>
            <a:r>
              <a:rPr lang="ko-KR" altLang="en-US" dirty="0"/>
              <a:t>파일을 실행시켜서 설치를 마무리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2" y="915566"/>
            <a:ext cx="5384238" cy="339749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91680" y="1995686"/>
            <a:ext cx="2808312" cy="446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28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-6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922" y="4296913"/>
            <a:ext cx="776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/>
              <a:t>SD Card Formatter</a:t>
            </a:r>
            <a:r>
              <a:rPr lang="ko-KR" altLang="en-US" dirty="0"/>
              <a:t>를 실행시키고 </a:t>
            </a:r>
            <a:r>
              <a:rPr lang="en-US" altLang="ko-KR" dirty="0"/>
              <a:t>Select Card</a:t>
            </a:r>
            <a:r>
              <a:rPr lang="ko-KR" altLang="en-US" dirty="0"/>
              <a:t>에서 해당 </a:t>
            </a:r>
            <a:r>
              <a:rPr lang="en-US" altLang="ko-KR" dirty="0"/>
              <a:t>SD Card</a:t>
            </a:r>
            <a:r>
              <a:rPr lang="ko-KR" altLang="en-US" dirty="0"/>
              <a:t>를 선택하고 </a:t>
            </a:r>
            <a:r>
              <a:rPr lang="en-US" altLang="ko-KR" dirty="0"/>
              <a:t>Quick format</a:t>
            </a:r>
            <a:r>
              <a:rPr lang="ko-KR" altLang="en-US" dirty="0"/>
              <a:t>을 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2" y="986424"/>
            <a:ext cx="3007974" cy="32876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7922" y="1347614"/>
            <a:ext cx="293596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9930" y="2423350"/>
            <a:ext cx="2647934" cy="652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87825" y="3735668"/>
            <a:ext cx="593244" cy="420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276002" y="447316"/>
            <a:ext cx="4591996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76002" y="497064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LG Smart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thinQ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32B7C-8590-42F1-B0C3-720497E12F0C}"/>
              </a:ext>
            </a:extLst>
          </p:cNvPr>
          <p:cNvSpPr txBox="1"/>
          <p:nvPr/>
        </p:nvSpPr>
        <p:spPr>
          <a:xfrm>
            <a:off x="309655" y="3818949"/>
            <a:ext cx="8524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냉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장고의 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WIFI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기능을 활성화시켜 스마트폰을 통해 냉장고의 문이 열려있는지 확인할 수 있고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냉장고 안의 식재료들을 수납할 때 앱에 직접 입력함으로써 냉장고 안의 식재료들과 유통기한을 알 수 있다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A3BDA-DEE3-4F47-9081-1FC19C14D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11" y="1510191"/>
            <a:ext cx="2383647" cy="1609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E8A987-5559-4C47-BC92-1478770D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2"/>
          <a:stretch/>
        </p:blipFill>
        <p:spPr>
          <a:xfrm>
            <a:off x="6728501" y="1251182"/>
            <a:ext cx="1728192" cy="1971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251183"/>
            <a:ext cx="1152128" cy="21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-7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922" y="4296913"/>
            <a:ext cx="776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</a:t>
            </a:r>
            <a:r>
              <a:rPr lang="ko-KR" altLang="en-US" dirty="0"/>
              <a:t> </a:t>
            </a:r>
            <a:r>
              <a:rPr lang="en-US" altLang="ko-KR" dirty="0"/>
              <a:t>SD Card</a:t>
            </a:r>
            <a:r>
              <a:rPr lang="ko-KR" altLang="en-US" dirty="0"/>
              <a:t>에 </a:t>
            </a:r>
            <a:r>
              <a:rPr lang="en-US" altLang="ko-KR" dirty="0" err="1"/>
              <a:t>Raspbian</a:t>
            </a:r>
            <a:r>
              <a:rPr lang="en-US" altLang="ko-KR" dirty="0"/>
              <a:t> OS images</a:t>
            </a:r>
            <a:r>
              <a:rPr lang="ko-KR" altLang="en-US" dirty="0"/>
              <a:t>를 </a:t>
            </a:r>
            <a:r>
              <a:rPr lang="en-US" altLang="ko-KR" dirty="0"/>
              <a:t>write</a:t>
            </a:r>
            <a:r>
              <a:rPr lang="ko-KR" altLang="en-US" dirty="0"/>
              <a:t>하기 위해서 </a:t>
            </a:r>
            <a:r>
              <a:rPr lang="en-US" altLang="ko-KR" dirty="0" err="1"/>
              <a:t>balenaEtcher</a:t>
            </a:r>
            <a:r>
              <a:rPr lang="en-US" altLang="ko-KR" dirty="0"/>
              <a:t> </a:t>
            </a:r>
            <a:r>
              <a:rPr lang="ko-KR" altLang="en-US" dirty="0"/>
              <a:t>프로그램을 다운로드 받습니다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9552" y="915566"/>
            <a:ext cx="326114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solidFill>
                  <a:srgbClr val="0000FF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https://www.balena.io/etcher/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27922" y="1304262"/>
            <a:ext cx="5960302" cy="299265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84106" y="3641395"/>
            <a:ext cx="2647934" cy="652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-8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922" y="4296913"/>
            <a:ext cx="776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</a:t>
            </a:r>
            <a:r>
              <a:rPr lang="ko-KR" altLang="en-US" dirty="0"/>
              <a:t> 다운로드 받은 </a:t>
            </a:r>
            <a:r>
              <a:rPr lang="en-US" altLang="ko-KR" dirty="0" err="1"/>
              <a:t>balenaEtcher</a:t>
            </a:r>
            <a:r>
              <a:rPr lang="ko-KR" altLang="en-US" dirty="0"/>
              <a:t>를 실행시키고 </a:t>
            </a:r>
            <a:r>
              <a:rPr lang="en-US" altLang="ko-KR" dirty="0"/>
              <a:t>Select image</a:t>
            </a:r>
            <a:r>
              <a:rPr lang="ko-KR" altLang="en-US" dirty="0"/>
              <a:t>를 누른 뒤에 아까 압축을 푼 </a:t>
            </a:r>
            <a:r>
              <a:rPr lang="en-US" altLang="ko-KR" dirty="0"/>
              <a:t>2018-11-13-raspbian-stretch</a:t>
            </a:r>
            <a:r>
              <a:rPr lang="ko-KR" altLang="en-US" dirty="0"/>
              <a:t>파일을 선택해줍니다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952194"/>
            <a:ext cx="3872070" cy="32955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5184" y="2499742"/>
            <a:ext cx="1510552" cy="580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584658" y="952193"/>
            <a:ext cx="4019790" cy="32955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92080" y="1563638"/>
            <a:ext cx="25202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-9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922" y="4296913"/>
            <a:ext cx="776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</a:t>
            </a:r>
            <a:r>
              <a:rPr lang="ko-KR" altLang="en-US" dirty="0"/>
              <a:t> </a:t>
            </a:r>
            <a:r>
              <a:rPr lang="en-US" altLang="ko-KR" dirty="0" err="1"/>
              <a:t>img</a:t>
            </a:r>
            <a:r>
              <a:rPr lang="ko-KR" altLang="en-US" dirty="0"/>
              <a:t>파일을 선택했으면 </a:t>
            </a:r>
            <a:r>
              <a:rPr lang="en-US" altLang="ko-KR" dirty="0"/>
              <a:t>Flash!</a:t>
            </a:r>
            <a:r>
              <a:rPr lang="ko-KR" altLang="en-US" dirty="0"/>
              <a:t>버튼을 눌러줍니다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974806"/>
            <a:ext cx="5888294" cy="32729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55976" y="2499742"/>
            <a:ext cx="187220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2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7922" y="321592"/>
            <a:ext cx="2016224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659964" y="371340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Raspbian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-10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922" y="4296913"/>
            <a:ext cx="776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</a:t>
            </a:r>
            <a:r>
              <a:rPr lang="ko-KR" altLang="en-US" dirty="0"/>
              <a:t> 조금만 기다리면 금방 완료가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22" y="967881"/>
            <a:ext cx="5744278" cy="33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23336" y="2067694"/>
            <a:ext cx="3097328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FileZilla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1692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50814" y="526631"/>
            <a:ext cx="4305528" cy="3443092"/>
            <a:chOff x="334420" y="426602"/>
            <a:chExt cx="7356562" cy="48343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06"/>
            <a:stretch/>
          </p:blipFill>
          <p:spPr>
            <a:xfrm>
              <a:off x="334420" y="426602"/>
              <a:ext cx="7356562" cy="483432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916482" y="3870542"/>
              <a:ext cx="2467628" cy="3006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916482" y="1941534"/>
              <a:ext cx="676406" cy="3006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35965" y="526631"/>
            <a:ext cx="3530038" cy="3443092"/>
            <a:chOff x="366324" y="676403"/>
            <a:chExt cx="4706717" cy="459078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336"/>
            <a:stretch/>
          </p:blipFill>
          <p:spPr>
            <a:xfrm>
              <a:off x="366324" y="676403"/>
              <a:ext cx="4706717" cy="459078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640910" y="4158641"/>
              <a:ext cx="1565753" cy="526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>
            <a:off x="4636179" y="2248177"/>
            <a:ext cx="419949" cy="2160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79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19001" y="582459"/>
            <a:ext cx="3530038" cy="3443092"/>
            <a:chOff x="6065667" y="676403"/>
            <a:chExt cx="4706717" cy="4590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34"/>
            <a:stretch/>
          </p:blipFill>
          <p:spPr>
            <a:xfrm>
              <a:off x="6065667" y="676403"/>
              <a:ext cx="4706717" cy="4590789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290148" y="3457184"/>
              <a:ext cx="1565753" cy="526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60608" y="4593295"/>
              <a:ext cx="1206151" cy="222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1633" y="4091519"/>
            <a:ext cx="32143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운영체제가 </a:t>
            </a: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Windows 64bit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아니라면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792513" y="3717793"/>
            <a:ext cx="0" cy="307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784113" y="582459"/>
            <a:ext cx="3530039" cy="3509062"/>
            <a:chOff x="6366292" y="776611"/>
            <a:chExt cx="4706718" cy="467874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292" y="776611"/>
              <a:ext cx="4706718" cy="467874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9782827" y="4643399"/>
              <a:ext cx="964505" cy="4687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>
            <a:off x="4338774" y="2192974"/>
            <a:ext cx="428137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4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5837" y="965288"/>
            <a:ext cx="3529013" cy="2743200"/>
            <a:chOff x="674449" y="1287050"/>
            <a:chExt cx="4705350" cy="3657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49" y="1287050"/>
              <a:ext cx="4705350" cy="36576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758678" y="4628280"/>
              <a:ext cx="705372" cy="2129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80343" y="965288"/>
            <a:ext cx="3529013" cy="2750344"/>
            <a:chOff x="6373791" y="1287050"/>
            <a:chExt cx="4705350" cy="36671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791" y="1287050"/>
              <a:ext cx="4705350" cy="36671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432969" y="4628280"/>
              <a:ext cx="705372" cy="2129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>
            <a:off x="4191572" y="2192872"/>
            <a:ext cx="43204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1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98693" y="1197899"/>
            <a:ext cx="3543300" cy="2728913"/>
            <a:chOff x="664924" y="1597199"/>
            <a:chExt cx="4724400" cy="36385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24" y="1597199"/>
              <a:ext cx="4724400" cy="363855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751110" y="4946737"/>
              <a:ext cx="713984" cy="2032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60001" y="1197900"/>
            <a:ext cx="3557588" cy="2721769"/>
            <a:chOff x="6480001" y="1597199"/>
            <a:chExt cx="4743450" cy="36290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001" y="1597199"/>
              <a:ext cx="4743450" cy="36290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575713" y="4946737"/>
              <a:ext cx="713984" cy="2032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>
            <a:off x="4234973" y="2548552"/>
            <a:ext cx="43204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5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05603" y="1213117"/>
            <a:ext cx="3536156" cy="2736056"/>
            <a:chOff x="807470" y="1617488"/>
            <a:chExt cx="4714875" cy="3648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470" y="1617488"/>
              <a:ext cx="4714875" cy="364807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888722" y="4959437"/>
              <a:ext cx="713984" cy="2032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961089" y="1213116"/>
            <a:ext cx="3543300" cy="2750344"/>
            <a:chOff x="6614785" y="1617488"/>
            <a:chExt cx="4724400" cy="36671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785" y="1617488"/>
              <a:ext cx="4724400" cy="36671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700798" y="4959437"/>
              <a:ext cx="713984" cy="2032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>
            <a:off x="4340501" y="2444272"/>
            <a:ext cx="43204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54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276002" y="447316"/>
            <a:ext cx="4591996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76002" y="497064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삼성 패밀리 허브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1108E-11DB-4D88-BF35-7002041D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7614"/>
            <a:ext cx="2304255" cy="1965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B6694-2E89-48D5-8E28-43FEE4970679}"/>
              </a:ext>
            </a:extLst>
          </p:cNvPr>
          <p:cNvSpPr txBox="1"/>
          <p:nvPr/>
        </p:nvSpPr>
        <p:spPr>
          <a:xfrm>
            <a:off x="309655" y="3818949"/>
            <a:ext cx="8524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궁금한 레시피를 냉장고에게 물어보면 알려주는 푸드레시피 기능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제휴 쇼핑몰과 냉장고의 연동을 통해 식재료를 바로 주문할 수 있는 푸드쇼핑 기능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음악과 라디오를 들을 수 있는 엔터테인먼트 기능 등이 있다</a:t>
            </a:r>
            <a:r>
              <a:rPr lang="en-US" altLang="ko-KR" sz="1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EFE275-0E8A-4DCE-B7F3-16615BC2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1347614"/>
            <a:ext cx="2304256" cy="19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165294" y="1295400"/>
            <a:ext cx="4024663" cy="2743200"/>
            <a:chOff x="220391" y="1727200"/>
            <a:chExt cx="5366217" cy="3657600"/>
          </a:xfrm>
        </p:grpSpPr>
        <p:grpSp>
          <p:nvGrpSpPr>
            <p:cNvPr id="17" name="그룹 16"/>
            <p:cNvGrpSpPr/>
            <p:nvPr/>
          </p:nvGrpSpPr>
          <p:grpSpPr>
            <a:xfrm>
              <a:off x="879475" y="1727200"/>
              <a:ext cx="4707133" cy="3657600"/>
              <a:chOff x="879475" y="1727200"/>
              <a:chExt cx="4707133" cy="36576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6"/>
              <a:stretch/>
            </p:blipFill>
            <p:spPr>
              <a:xfrm>
                <a:off x="879475" y="1727200"/>
                <a:ext cx="4707133" cy="3657600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3959860" y="5100320"/>
                <a:ext cx="698500" cy="165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006414" y="4598670"/>
                <a:ext cx="161986" cy="165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20391" y="4832943"/>
              <a:ext cx="225318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설치하지 않으려면 체크 해제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27425" y="1295400"/>
            <a:ext cx="3866482" cy="2736056"/>
            <a:chOff x="6036566" y="1727199"/>
            <a:chExt cx="5155309" cy="3648075"/>
          </a:xfrm>
        </p:grpSpPr>
        <p:grpSp>
          <p:nvGrpSpPr>
            <p:cNvPr id="20" name="그룹 19"/>
            <p:cNvGrpSpPr/>
            <p:nvPr/>
          </p:nvGrpSpPr>
          <p:grpSpPr>
            <a:xfrm>
              <a:off x="6486525" y="1727199"/>
              <a:ext cx="4705350" cy="3648075"/>
              <a:chOff x="6486525" y="1727199"/>
              <a:chExt cx="4705350" cy="3648075"/>
            </a:xfrm>
          </p:grpSpPr>
          <p:pic>
            <p:nvPicPr>
              <p:cNvPr id="18" name="내용 개체 틀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525" y="1727199"/>
                <a:ext cx="4705350" cy="3648075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9575800" y="5100320"/>
                <a:ext cx="698500" cy="165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913509" y="4600247"/>
                <a:ext cx="161986" cy="165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036566" y="4832942"/>
              <a:ext cx="225318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설치하지 않으려면 체크 해제</a:t>
              </a:r>
            </a:p>
          </p:txBody>
        </p:sp>
      </p:grpSp>
      <p:sp>
        <p:nvSpPr>
          <p:cNvPr id="2" name="오른쪽 화살표 1"/>
          <p:cNvSpPr/>
          <p:nvPr/>
        </p:nvSpPr>
        <p:spPr>
          <a:xfrm>
            <a:off x="4308020" y="2519412"/>
            <a:ext cx="436910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64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3" y="1136640"/>
            <a:ext cx="3529013" cy="272176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793308" y="1118780"/>
            <a:ext cx="3521869" cy="2757488"/>
            <a:chOff x="6391077" y="1491707"/>
            <a:chExt cx="4695825" cy="36766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077" y="1491707"/>
              <a:ext cx="4695825" cy="367665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458786" y="4874851"/>
              <a:ext cx="698500" cy="165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>
            <a:off x="4228678" y="2353508"/>
            <a:ext cx="43204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1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347597" y="338203"/>
            <a:ext cx="8418176" cy="3877343"/>
            <a:chOff x="463462" y="450937"/>
            <a:chExt cx="11224235" cy="51697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" t="775"/>
            <a:stretch/>
          </p:blipFill>
          <p:spPr>
            <a:xfrm>
              <a:off x="463463" y="450937"/>
              <a:ext cx="11224234" cy="516979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027134" y="1215025"/>
              <a:ext cx="1064713" cy="21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880986" y="1215025"/>
              <a:ext cx="1064713" cy="21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72416" y="1215025"/>
              <a:ext cx="1064713" cy="21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51946" y="1215025"/>
              <a:ext cx="826718" cy="21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19387" y="953414"/>
              <a:ext cx="8596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25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서버 주소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14033" y="953414"/>
              <a:ext cx="85750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사용자 </a:t>
              </a:r>
              <a:r>
                <a:rPr kumimoji="0" lang="en-US" altLang="ko-KR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ID</a:t>
              </a:r>
              <a:endParaRPr kumimoji="0" lang="ko-KR" alt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5463" y="953414"/>
              <a:ext cx="8104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비밀번호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96893" y="953414"/>
              <a:ext cx="13811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25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정보 입력 후 연결</a:t>
              </a:r>
              <a:endParaRPr kumimoji="0" lang="ko-KR" alt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63462" y="4293188"/>
              <a:ext cx="1111337" cy="4058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39624" y="4407488"/>
              <a:ext cx="1111337" cy="4058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1728788" y="4496094"/>
              <a:ext cx="410834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186630" y="4813300"/>
              <a:ext cx="297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Php</a:t>
              </a:r>
              <a:r>
                <a:rPr kumimoji="0" lang="en-US" altLang="ko-KR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파일 </a:t>
              </a:r>
              <a:r>
                <a:rPr kumimoji="0" lang="ko-KR" alt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서버폴더에</a:t>
              </a:r>
              <a:r>
                <a: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28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3075806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28184" y="0"/>
            <a:ext cx="2915816" cy="2067694"/>
          </a:xfrm>
          <a:prstGeom prst="line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023336" y="2067694"/>
            <a:ext cx="3097328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Putty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56060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504" y="1491630"/>
            <a:ext cx="8352928" cy="2554213"/>
            <a:chOff x="107504" y="1491630"/>
            <a:chExt cx="8352928" cy="25542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491630"/>
              <a:ext cx="6496050" cy="6572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768" y="2283718"/>
              <a:ext cx="5867400" cy="176212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427984" y="3651870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60232" y="1563638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Putty </a:t>
              </a:r>
              <a:r>
                <a:rPr lang="ko-KR" altLang="en-US" dirty="0">
                  <a:solidFill>
                    <a:srgbClr val="FF0000"/>
                  </a:solidFill>
                </a:rPr>
                <a:t>설치 검색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8104" y="3575216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클릭</a:t>
              </a:r>
            </a:p>
          </p:txBody>
        </p:sp>
        <p:cxnSp>
          <p:nvCxnSpPr>
            <p:cNvPr id="10" name="직선 화살표 연결선 9"/>
            <p:cNvCxnSpPr>
              <a:stCxn id="8" idx="1"/>
            </p:cNvCxnSpPr>
            <p:nvPr/>
          </p:nvCxnSpPr>
          <p:spPr>
            <a:xfrm flipH="1">
              <a:off x="5076056" y="3759882"/>
              <a:ext cx="43204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모서리가 둥근 직사각형 10"/>
          <p:cNvSpPr/>
          <p:nvPr/>
        </p:nvSpPr>
        <p:spPr>
          <a:xfrm>
            <a:off x="3343735" y="343756"/>
            <a:ext cx="33041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99792" y="38179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Putty download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7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3528" y="1347614"/>
            <a:ext cx="8064896" cy="3352290"/>
            <a:chOff x="323528" y="1347614"/>
            <a:chExt cx="8064896" cy="33522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347614"/>
              <a:ext cx="5710411" cy="33522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211960" y="1563638"/>
              <a:ext cx="151216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1522988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클릭 후 다운로드</a:t>
              </a: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5796136" y="1707654"/>
              <a:ext cx="3600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모서리가 둥근 직사각형 8"/>
          <p:cNvSpPr/>
          <p:nvPr/>
        </p:nvSpPr>
        <p:spPr>
          <a:xfrm>
            <a:off x="3343735" y="343756"/>
            <a:ext cx="3304110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99792" y="38179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Putty download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32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7654"/>
            <a:ext cx="7524328" cy="28430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87824" y="4299942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76256" y="4299942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49609" y="332337"/>
            <a:ext cx="2092361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99792" y="38179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Putty install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2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1612271"/>
            <a:ext cx="3438178" cy="2687120"/>
            <a:chOff x="251520" y="1612271"/>
            <a:chExt cx="3438178" cy="2687120"/>
          </a:xfrm>
        </p:grpSpPr>
        <p:pic>
          <p:nvPicPr>
            <p:cNvPr id="1026" name="Picture 2" descr="https://postfiles.pstatic.net/MjAxOTAyMDdfMTcx/MDAxNTQ5NTUxMDUwMjgy.R9B8BcYT0ouarcZdPQb69LC110ZzTe0w6ql4dvEpHn4g.QU8oYZuvKgUxU8wFT5OaDPTmlpaqp9XGVp9KY-CeX_0g.PNG.errorsoft666/image.png?type=w96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612271"/>
              <a:ext cx="3438178" cy="268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195736" y="4047914"/>
              <a:ext cx="79208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3605" y="1604715"/>
            <a:ext cx="3438177" cy="2687120"/>
            <a:chOff x="4963605" y="1604715"/>
            <a:chExt cx="3438177" cy="2687120"/>
          </a:xfrm>
        </p:grpSpPr>
        <p:pic>
          <p:nvPicPr>
            <p:cNvPr id="1030" name="Picture 6" descr="https://postfiles.pstatic.net/MjAxOTAyMDdfNjAg/MDAxNTQ5NTUxMTIyNTgz.BPgZlkqrRGk1IHDIYPLzPuzZA1wXSt0lZZ6mheTKTQQg.nGqPhj5HOU1Xh-jjha60Linvj0tjCeng7-iSjxBY3lUg.PNG.errorsoft666/image.png?type=w96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605" y="1604715"/>
              <a:ext cx="3438177" cy="268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7164288" y="4011910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949609" y="332337"/>
            <a:ext cx="2092361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99792" y="38179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Putty install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949609" y="2859782"/>
            <a:ext cx="694399" cy="2160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0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949609" y="332337"/>
            <a:ext cx="2092361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99792" y="38179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Putty login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060" y="1131588"/>
            <a:ext cx="3905998" cy="3784747"/>
            <a:chOff x="28060" y="1131588"/>
            <a:chExt cx="3905998" cy="3784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0" y="1131588"/>
              <a:ext cx="3905998" cy="378474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403648" y="1995686"/>
              <a:ext cx="23762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>
            <a:off x="1475656" y="975748"/>
            <a:ext cx="936104" cy="875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544" y="60085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로그인할 </a:t>
            </a:r>
            <a:r>
              <a:rPr lang="ko-KR" altLang="en-US" b="1" dirty="0" err="1">
                <a:solidFill>
                  <a:srgbClr val="FF0000"/>
                </a:solidFill>
              </a:rPr>
              <a:t>서버입력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4073009" y="2879945"/>
            <a:ext cx="504056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436096" y="1203598"/>
            <a:ext cx="792088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50793" y="783484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서버 </a:t>
            </a:r>
            <a:r>
              <a:rPr lang="en-US" altLang="ko-KR" b="1" dirty="0">
                <a:solidFill>
                  <a:srgbClr val="FF0000"/>
                </a:solidFill>
              </a:rPr>
              <a:t>id </a:t>
            </a:r>
            <a:r>
              <a:rPr lang="ko-KR" altLang="en-US" b="1" dirty="0">
                <a:solidFill>
                  <a:srgbClr val="FF0000"/>
                </a:solidFill>
              </a:rPr>
              <a:t>입력 후 </a:t>
            </a:r>
            <a:r>
              <a:rPr lang="en-US" altLang="ko-KR" b="1" dirty="0">
                <a:solidFill>
                  <a:srgbClr val="FF0000"/>
                </a:solidFill>
              </a:rPr>
              <a:t>password </a:t>
            </a:r>
            <a:r>
              <a:rPr lang="ko-KR" altLang="en-US" b="1" dirty="0">
                <a:solidFill>
                  <a:srgbClr val="FF0000"/>
                </a:solidFill>
              </a:rPr>
              <a:t>입력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716016" y="1416393"/>
            <a:ext cx="4427984" cy="3215139"/>
            <a:chOff x="4716016" y="1416393"/>
            <a:chExt cx="4427984" cy="32151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1416393"/>
              <a:ext cx="4427984" cy="321513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716016" y="1635646"/>
              <a:ext cx="108012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97058" y="1761660"/>
              <a:ext cx="589459" cy="1800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60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949609" y="332337"/>
            <a:ext cx="2092361" cy="468250"/>
          </a:xfrm>
          <a:prstGeom prst="roundRect">
            <a:avLst>
              <a:gd name="adj" fmla="val 20252"/>
            </a:avLst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99792" y="381796"/>
            <a:ext cx="45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Mysql login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9512" y="1059582"/>
            <a:ext cx="5160473" cy="1495634"/>
            <a:chOff x="179512" y="1059582"/>
            <a:chExt cx="5160473" cy="14956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059582"/>
              <a:ext cx="5160473" cy="149563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835696" y="1059582"/>
              <a:ext cx="144016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flipH="1" flipV="1">
            <a:off x="3419872" y="1131590"/>
            <a:ext cx="2088232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08104" y="104573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Mysql </a:t>
            </a:r>
            <a:r>
              <a:rPr lang="ko-KR" altLang="en-US" b="1" dirty="0">
                <a:solidFill>
                  <a:srgbClr val="FF0000"/>
                </a:solidFill>
              </a:rPr>
              <a:t>아이디와 비밀번호 입력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699792" y="2863670"/>
            <a:ext cx="1249817" cy="716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8678" y="3570570"/>
            <a:ext cx="257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사용할 </a:t>
            </a:r>
            <a:r>
              <a:rPr lang="en-US" altLang="ko-KR" b="1" dirty="0">
                <a:solidFill>
                  <a:srgbClr val="FF0000"/>
                </a:solidFill>
              </a:rPr>
              <a:t>database </a:t>
            </a:r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491880" y="2643758"/>
            <a:ext cx="5410955" cy="2248214"/>
            <a:chOff x="3491880" y="2643758"/>
            <a:chExt cx="5410955" cy="224821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2643758"/>
              <a:ext cx="5410955" cy="224821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983213" y="2756656"/>
              <a:ext cx="1224136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983213" y="4129360"/>
              <a:ext cx="1164851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 flipV="1">
            <a:off x="2627784" y="4227934"/>
            <a:ext cx="1321825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9552" y="450103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사용할 </a:t>
            </a:r>
            <a:r>
              <a:rPr lang="en-US" altLang="ko-KR" b="1" dirty="0">
                <a:solidFill>
                  <a:srgbClr val="FF0000"/>
                </a:solidFill>
              </a:rPr>
              <a:t>Database </a:t>
            </a:r>
            <a:r>
              <a:rPr lang="ko-KR" altLang="en-US" b="1" dirty="0">
                <a:solidFill>
                  <a:srgbClr val="FF0000"/>
                </a:solidFill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248376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4452</Words>
  <Application>Microsoft Office PowerPoint</Application>
  <PresentationFormat>화면 슬라이드 쇼(16:9)</PresentationFormat>
  <Paragraphs>984</Paragraphs>
  <Slides>214</Slides>
  <Notes>104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214</vt:i4>
      </vt:variant>
    </vt:vector>
  </HeadingPairs>
  <TitlesOfParts>
    <vt:vector size="227" baseType="lpstr">
      <vt:lpstr>HY헤드라인M</vt:lpstr>
      <vt:lpstr>Microsoft YaHei UI</vt:lpstr>
      <vt:lpstr>굴림</vt:lpstr>
      <vt:lpstr>돋움</vt:lpstr>
      <vt:lpstr>돋움</vt:lpstr>
      <vt:lpstr>맑은 고딕</vt:lpstr>
      <vt:lpstr>바탕</vt:lpstr>
      <vt:lpstr>Arial</vt:lpstr>
      <vt:lpstr>Consolas</vt:lpstr>
      <vt:lpstr>Courier New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Deep Learning 환경구축</vt:lpstr>
      <vt:lpstr>Deep Learning 환경구축</vt:lpstr>
      <vt:lpstr>Deep Learning 환경구축</vt:lpstr>
      <vt:lpstr>Deep Learning 환경구축</vt:lpstr>
      <vt:lpstr>Deep Learning 환경구축</vt:lpstr>
      <vt:lpstr>PowerPoint 프레젠테이션</vt:lpstr>
      <vt:lpstr>Anaconda</vt:lpstr>
      <vt:lpstr>Anaconda</vt:lpstr>
      <vt:lpstr>PowerPoint 프레젠테이션</vt:lpstr>
      <vt:lpstr>Tensorflow </vt:lpstr>
      <vt:lpstr>Tensorflow</vt:lpstr>
      <vt:lpstr>Tensorflow</vt:lpstr>
      <vt:lpstr>Tensorflow</vt:lpstr>
      <vt:lpstr>PowerPoint 프레젠테이션</vt:lpstr>
      <vt:lpstr>Tensorflow inception v3</vt:lpstr>
      <vt:lpstr>Tensorflow inception v3</vt:lpstr>
      <vt:lpstr>PowerPoint 프레젠테이션</vt:lpstr>
      <vt:lpstr>Tensorflow inception v3</vt:lpstr>
      <vt:lpstr>Tensorflow inception v3</vt:lpstr>
      <vt:lpstr>Tensorflow inception v3</vt:lpstr>
      <vt:lpstr>Tensorflow inception v3</vt:lpstr>
      <vt:lpstr>PowerPoint 프레젠테이션</vt:lpstr>
      <vt:lpstr>Obect Dection </vt:lpstr>
      <vt:lpstr>Test</vt:lpstr>
      <vt:lpstr>PowerPoint 프레젠테이션</vt:lpstr>
      <vt:lpstr>install</vt:lpstr>
      <vt:lpstr>code</vt:lpstr>
      <vt:lpstr>실행결과</vt:lpstr>
      <vt:lpstr>PowerPoint 프레젠테이션</vt:lpstr>
      <vt:lpstr>TTS</vt:lpstr>
      <vt:lpstr>TTS</vt:lpstr>
      <vt:lpstr>TTS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Silvan Atmosphere</dc:creator>
  <cp:lastModifiedBy>Windows 사용자</cp:lastModifiedBy>
  <cp:revision>257</cp:revision>
  <dcterms:created xsi:type="dcterms:W3CDTF">2016-10-22T13:57:22Z</dcterms:created>
  <dcterms:modified xsi:type="dcterms:W3CDTF">2019-06-11T04:52:24Z</dcterms:modified>
</cp:coreProperties>
</file>